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7" r:id="rId2"/>
    <p:sldId id="258" r:id="rId3"/>
    <p:sldId id="259" r:id="rId4"/>
    <p:sldId id="260" r:id="rId5"/>
    <p:sldId id="261" r:id="rId6"/>
    <p:sldId id="268" r:id="rId7"/>
    <p:sldId id="262" r:id="rId8"/>
    <p:sldId id="263" r:id="rId9"/>
    <p:sldId id="264" r:id="rId10"/>
    <p:sldId id="266"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3" d="100"/>
          <a:sy n="63" d="100"/>
        </p:scale>
        <p:origin x="76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BB6771-55AA-498A-BC12-C572A83D2320}" type="datetimeFigureOut">
              <a:rPr lang="de-DE" smtClean="0"/>
              <a:t>15.12.2016</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936213-7E1D-43ED-9A13-6715462358D3}" type="slidenum">
              <a:rPr lang="de-DE" smtClean="0"/>
              <a:t>‹Nr.›</a:t>
            </a:fld>
            <a:endParaRPr lang="de-DE"/>
          </a:p>
        </p:txBody>
      </p:sp>
    </p:spTree>
    <p:extLst>
      <p:ext uri="{BB962C8B-B14F-4D97-AF65-F5344CB8AC3E}">
        <p14:creationId xmlns:p14="http://schemas.microsoft.com/office/powerpoint/2010/main" val="2351480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de-DE"/>
              <a:t>Titelmasterformat durch Klicken bearbeiten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de-DE"/>
              <a:t>Titelmasterformat durch Klicken bearbeiten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de-DE"/>
              <a:t>Formatvorlagen des Textmasters bearbeiten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de-DE"/>
              <a:t>Titelmasterformat durch Klicken bearbeiten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e-DE"/>
              <a:t>Formatvorlagen des Textmasters bearbeiten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8" name="Title 1"/>
          <p:cNvSpPr>
            <a:spLocks noGrp="1"/>
          </p:cNvSpPr>
          <p:nvPr>
            <p:ph type="title"/>
          </p:nvPr>
        </p:nvSpPr>
        <p:spPr>
          <a:xfrm>
            <a:off x="685801" y="609600"/>
            <a:ext cx="10131425" cy="1456267"/>
          </a:xfrm>
        </p:spPr>
        <p:txBody>
          <a:bodyPr/>
          <a:lstStyle/>
          <a:p>
            <a:r>
              <a:rPr lang="de-DE"/>
              <a:t>Titelmasterformat durch Klicken bearbeiten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nchor="ct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de-DE"/>
              <a:t>Titelmasterformat durch Klicken bearbeiten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de-DE"/>
              <a:t>Titelmasterformat durch Klicken bearbeiten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de-DE"/>
              <a:t>Titelmasterformat durch Klicken bearbeiten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12/15/2016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12/15/2016</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5801" y="1028701"/>
            <a:ext cx="10131425" cy="4762500"/>
          </a:xfrm>
        </p:spPr>
        <p:txBody>
          <a:bodyPr>
            <a:normAutofit/>
          </a:bodyPr>
          <a:lstStyle/>
          <a:p>
            <a:pPr marL="0" indent="0">
              <a:buNone/>
            </a:pPr>
            <a:r>
              <a:rPr lang="de-DE" sz="4800" i="1" dirty="0">
                <a:latin typeface="Times New Roman" panose="02020603050405020304" pitchFamily="18" charset="0"/>
                <a:cs typeface="Times New Roman" panose="02020603050405020304" pitchFamily="18" charset="0"/>
              </a:rPr>
              <a:t>„Denn nicht Gott schuf den Menschen nach seinem Bilde, wie es in der Bibel steht, sondern der Mensch schuf […] Gott nach seinem Bilde.“            </a:t>
            </a:r>
          </a:p>
          <a:p>
            <a:pPr marL="0" indent="0">
              <a:buNone/>
            </a:pPr>
            <a:r>
              <a:rPr lang="de-DE" sz="4800" dirty="0"/>
              <a:t>                      </a:t>
            </a:r>
          </a:p>
          <a:p>
            <a:pPr marL="0" indent="0" algn="r">
              <a:buNone/>
            </a:pPr>
            <a:r>
              <a:rPr lang="de-DE" sz="4800" dirty="0"/>
              <a:t>                                                </a:t>
            </a:r>
            <a:r>
              <a:rPr lang="de-DE" sz="3200" dirty="0"/>
              <a:t>- Ludwig Feuerbach</a:t>
            </a:r>
          </a:p>
        </p:txBody>
      </p:sp>
    </p:spTree>
    <p:extLst>
      <p:ext uri="{BB962C8B-B14F-4D97-AF65-F5344CB8AC3E}">
        <p14:creationId xmlns:p14="http://schemas.microsoft.com/office/powerpoint/2010/main" val="3846916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82320" y="294640"/>
            <a:ext cx="6116320" cy="1015663"/>
          </a:xfrm>
          <a:prstGeom prst="rect">
            <a:avLst/>
          </a:prstGeom>
          <a:noFill/>
        </p:spPr>
        <p:txBody>
          <a:bodyPr wrap="square" rtlCol="0">
            <a:spAutoFit/>
          </a:bodyPr>
          <a:lstStyle/>
          <a:p>
            <a:r>
              <a:rPr lang="de-DE" sz="6000" dirty="0">
                <a:latin typeface="Times New Roman" panose="02020603050405020304" pitchFamily="18" charset="0"/>
                <a:cs typeface="Times New Roman" panose="02020603050405020304" pitchFamily="18" charset="0"/>
              </a:rPr>
              <a:t>Römer 8, 28</a:t>
            </a:r>
          </a:p>
        </p:txBody>
      </p:sp>
      <p:sp>
        <p:nvSpPr>
          <p:cNvPr id="5" name="Textfeld 4"/>
          <p:cNvSpPr txBox="1"/>
          <p:nvPr/>
        </p:nvSpPr>
        <p:spPr>
          <a:xfrm>
            <a:off x="508000" y="2001520"/>
            <a:ext cx="11338560" cy="2831544"/>
          </a:xfrm>
          <a:prstGeom prst="rect">
            <a:avLst/>
          </a:prstGeom>
          <a:noFill/>
        </p:spPr>
        <p:txBody>
          <a:bodyPr wrap="square" rtlCol="0">
            <a:spAutoFit/>
          </a:bodyPr>
          <a:lstStyle/>
          <a:p>
            <a:endParaRPr lang="de-DE" sz="4000" dirty="0">
              <a:latin typeface="Times New Roman" panose="02020603050405020304" pitchFamily="18" charset="0"/>
              <a:cs typeface="Times New Roman" panose="02020603050405020304" pitchFamily="18" charset="0"/>
            </a:endParaRPr>
          </a:p>
          <a:p>
            <a:r>
              <a:rPr lang="de-DE" sz="4000" dirty="0">
                <a:latin typeface="Times New Roman" panose="02020603050405020304" pitchFamily="18" charset="0"/>
                <a:cs typeface="Times New Roman" panose="02020603050405020304" pitchFamily="18" charset="0"/>
              </a:rPr>
              <a:t>28 Wir wissen aber, dass denen, die Gott lieben, alle Dinge zum Besten dienen, denen, die nach seinem Ratschluss berufen sind. </a:t>
            </a:r>
          </a:p>
          <a:p>
            <a:endParaRPr lang="de-DE" dirty="0"/>
          </a:p>
        </p:txBody>
      </p:sp>
    </p:spTree>
    <p:extLst>
      <p:ext uri="{BB962C8B-B14F-4D97-AF65-F5344CB8AC3E}">
        <p14:creationId xmlns:p14="http://schemas.microsoft.com/office/powerpoint/2010/main" val="2424989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5801" y="375921"/>
            <a:ext cx="10131425" cy="5415280"/>
          </a:xfrm>
        </p:spPr>
        <p:txBody>
          <a:bodyPr>
            <a:normAutofit/>
          </a:bodyPr>
          <a:lstStyle/>
          <a:p>
            <a:pPr marL="0" indent="0" algn="ctr">
              <a:buNone/>
            </a:pPr>
            <a:r>
              <a:rPr lang="de-DE" sz="6000" dirty="0">
                <a:latin typeface="Times New Roman" panose="02020603050405020304" pitchFamily="18" charset="0"/>
                <a:cs typeface="Times New Roman" panose="02020603050405020304" pitchFamily="18" charset="0"/>
              </a:rPr>
              <a:t>Die Existenz Gottes ist plausibler, als die Nichtexistenz Gottes! </a:t>
            </a:r>
          </a:p>
        </p:txBody>
      </p:sp>
    </p:spTree>
    <p:extLst>
      <p:ext uri="{BB962C8B-B14F-4D97-AF65-F5344CB8AC3E}">
        <p14:creationId xmlns:p14="http://schemas.microsoft.com/office/powerpoint/2010/main" val="3852828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0561" y="365760"/>
            <a:ext cx="10131425" cy="1456267"/>
          </a:xfrm>
        </p:spPr>
        <p:txBody>
          <a:bodyPr/>
          <a:lstStyle/>
          <a:p>
            <a:r>
              <a:rPr lang="de-DE" b="1" dirty="0">
                <a:latin typeface="Times New Roman" panose="02020603050405020304" pitchFamily="18" charset="0"/>
                <a:cs typeface="Times New Roman" panose="02020603050405020304" pitchFamily="18" charset="0"/>
              </a:rPr>
              <a:t>Quellen</a:t>
            </a:r>
          </a:p>
        </p:txBody>
      </p:sp>
      <p:sp>
        <p:nvSpPr>
          <p:cNvPr id="3" name="Inhaltsplatzhalter 2"/>
          <p:cNvSpPr>
            <a:spLocks noGrp="1"/>
          </p:cNvSpPr>
          <p:nvPr>
            <p:ph idx="1"/>
          </p:nvPr>
        </p:nvSpPr>
        <p:spPr/>
        <p:txBody>
          <a:bodyPr>
            <a:noAutofit/>
          </a:bodyPr>
          <a:lstStyle/>
          <a:p>
            <a:r>
              <a:rPr lang="de-DE" sz="2400" dirty="0" err="1">
                <a:latin typeface="Times New Roman" panose="02020603050405020304" pitchFamily="18" charset="0"/>
                <a:cs typeface="Times New Roman" panose="02020603050405020304" pitchFamily="18" charset="0"/>
              </a:rPr>
              <a:t>Adamson</a:t>
            </a:r>
            <a:r>
              <a:rPr lang="de-DE" sz="2400" dirty="0">
                <a:latin typeface="Times New Roman" panose="02020603050405020304" pitchFamily="18" charset="0"/>
                <a:cs typeface="Times New Roman" panose="02020603050405020304" pitchFamily="18" charset="0"/>
              </a:rPr>
              <a:t>, Marilyn (ohne Jahr):</a:t>
            </a:r>
            <a:r>
              <a:rPr lang="de-DE" sz="2400" b="1" dirty="0">
                <a:latin typeface="Times New Roman" panose="02020603050405020304" pitchFamily="18" charset="0"/>
                <a:cs typeface="Times New Roman" panose="02020603050405020304" pitchFamily="18" charset="0"/>
              </a:rPr>
              <a:t> </a:t>
            </a:r>
            <a:r>
              <a:rPr lang="de-DE" sz="2400" dirty="0">
                <a:latin typeface="Times New Roman" panose="02020603050405020304" pitchFamily="18" charset="0"/>
                <a:cs typeface="Times New Roman" panose="02020603050405020304" pitchFamily="18" charset="0"/>
              </a:rPr>
              <a:t>Gibt es einen Gott? Ohne Datum, http://www.duentscheidest.com/artikel/gibtes.html (Zugriff am 14.12.2016).</a:t>
            </a:r>
          </a:p>
          <a:p>
            <a:r>
              <a:rPr lang="de-DE" sz="2400" dirty="0">
                <a:latin typeface="Times New Roman" panose="02020603050405020304" pitchFamily="18" charset="0"/>
                <a:cs typeface="Times New Roman" panose="02020603050405020304" pitchFamily="18" charset="0"/>
              </a:rPr>
              <a:t>Christina, Greta (2012): The Top 10 </a:t>
            </a:r>
            <a:r>
              <a:rPr lang="de-DE" sz="2400" dirty="0" err="1">
                <a:latin typeface="Times New Roman" panose="02020603050405020304" pitchFamily="18" charset="0"/>
                <a:cs typeface="Times New Roman" panose="02020603050405020304" pitchFamily="18" charset="0"/>
              </a:rPr>
              <a:t>Reasons</a:t>
            </a:r>
            <a:r>
              <a:rPr lang="de-DE" sz="2400" dirty="0">
                <a:latin typeface="Times New Roman" panose="02020603050405020304" pitchFamily="18" charset="0"/>
                <a:cs typeface="Times New Roman" panose="02020603050405020304" pitchFamily="18" charset="0"/>
              </a:rPr>
              <a:t> I </a:t>
            </a:r>
            <a:r>
              <a:rPr lang="de-DE" sz="2400" dirty="0" err="1">
                <a:latin typeface="Times New Roman" panose="02020603050405020304" pitchFamily="18" charset="0"/>
                <a:cs typeface="Times New Roman" panose="02020603050405020304" pitchFamily="18" charset="0"/>
              </a:rPr>
              <a:t>Don‘t</a:t>
            </a:r>
            <a:r>
              <a:rPr lang="de-DE" sz="2400" dirty="0">
                <a:latin typeface="Times New Roman" panose="02020603050405020304" pitchFamily="18" charset="0"/>
                <a:cs typeface="Times New Roman" panose="02020603050405020304" pitchFamily="18" charset="0"/>
              </a:rPr>
              <a:t> </a:t>
            </a:r>
            <a:r>
              <a:rPr lang="de-DE" sz="2400" dirty="0" err="1">
                <a:latin typeface="Times New Roman" panose="02020603050405020304" pitchFamily="18" charset="0"/>
                <a:cs typeface="Times New Roman" panose="02020603050405020304" pitchFamily="18" charset="0"/>
              </a:rPr>
              <a:t>Believe</a:t>
            </a:r>
            <a:r>
              <a:rPr lang="de-DE" sz="2400" dirty="0">
                <a:latin typeface="Times New Roman" panose="02020603050405020304" pitchFamily="18" charset="0"/>
                <a:cs typeface="Times New Roman" panose="02020603050405020304" pitchFamily="18" charset="0"/>
              </a:rPr>
              <a:t> In </a:t>
            </a:r>
            <a:r>
              <a:rPr lang="de-DE" sz="2400" dirty="0" err="1">
                <a:latin typeface="Times New Roman" panose="02020603050405020304" pitchFamily="18" charset="0"/>
                <a:cs typeface="Times New Roman" panose="02020603050405020304" pitchFamily="18" charset="0"/>
              </a:rPr>
              <a:t>God</a:t>
            </a:r>
            <a:r>
              <a:rPr lang="de-DE" sz="2400" dirty="0">
                <a:latin typeface="Times New Roman" panose="02020603050405020304" pitchFamily="18" charset="0"/>
                <a:cs typeface="Times New Roman" panose="02020603050405020304" pitchFamily="18" charset="0"/>
              </a:rPr>
              <a:t>. 30. März 2012, in: http://www.alternet.org/story/154774/the_top_10_reasons_i_don't_believe_in_god (Zugriff am 14.12.2016)</a:t>
            </a:r>
          </a:p>
          <a:p>
            <a:r>
              <a:rPr lang="de-DE" sz="2400" dirty="0">
                <a:latin typeface="Times New Roman" panose="02020603050405020304" pitchFamily="18" charset="0"/>
                <a:cs typeface="Times New Roman" panose="02020603050405020304" pitchFamily="18" charset="0"/>
              </a:rPr>
              <a:t>Ferber, Rafael (2008): Philosophische Grundbegriffe. Eine Einführung, 8., durchgesehene Auflage, München. </a:t>
            </a:r>
          </a:p>
          <a:p>
            <a:endParaRPr lang="de-DE" sz="2400" b="1" dirty="0">
              <a:latin typeface="Times New Roman" panose="02020603050405020304" pitchFamily="18" charset="0"/>
              <a:cs typeface="Times New Roman" panose="02020603050405020304" pitchFamily="18" charset="0"/>
            </a:endParaRPr>
          </a:p>
          <a:p>
            <a:pPr marL="0" indent="0">
              <a:buNone/>
            </a:pPr>
            <a:endParaRPr lang="de-DE"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15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685801" y="677637"/>
            <a:ext cx="10131425" cy="5113564"/>
          </a:xfrm>
        </p:spPr>
        <p:txBody>
          <a:bodyPr>
            <a:normAutofit/>
          </a:bodyPr>
          <a:lstStyle/>
          <a:p>
            <a:pPr marL="0" indent="0" algn="ctr">
              <a:buNone/>
            </a:pPr>
            <a:r>
              <a:rPr lang="de-DE" sz="4800" dirty="0">
                <a:latin typeface="Times New Roman" panose="02020603050405020304" pitchFamily="18" charset="0"/>
                <a:cs typeface="Times New Roman" panose="02020603050405020304" pitchFamily="18" charset="0"/>
              </a:rPr>
              <a:t>Was ist plausibler – die Existenz Gottes oder die Nichtexistenz Gottes? </a:t>
            </a:r>
          </a:p>
        </p:txBody>
      </p:sp>
    </p:spTree>
    <p:extLst>
      <p:ext uri="{BB962C8B-B14F-4D97-AF65-F5344CB8AC3E}">
        <p14:creationId xmlns:p14="http://schemas.microsoft.com/office/powerpoint/2010/main" val="817453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985520"/>
            <a:ext cx="12192000" cy="1107996"/>
          </a:xfrm>
          <a:prstGeom prst="rect">
            <a:avLst/>
          </a:prstGeom>
          <a:noFill/>
        </p:spPr>
        <p:txBody>
          <a:bodyPr wrap="square" rtlCol="0">
            <a:spAutoFit/>
          </a:bodyPr>
          <a:lstStyle/>
          <a:p>
            <a:pPr algn="ctr"/>
            <a:r>
              <a:rPr lang="de-DE" sz="6600" dirty="0">
                <a:latin typeface="Times New Roman" panose="02020603050405020304" pitchFamily="18" charset="0"/>
                <a:cs typeface="Times New Roman" panose="02020603050405020304" pitchFamily="18" charset="0"/>
              </a:rPr>
              <a:t>Existenz</a:t>
            </a:r>
          </a:p>
        </p:txBody>
      </p:sp>
      <p:sp>
        <p:nvSpPr>
          <p:cNvPr id="7" name="Textfeld 6"/>
          <p:cNvSpPr txBox="1"/>
          <p:nvPr/>
        </p:nvSpPr>
        <p:spPr>
          <a:xfrm>
            <a:off x="-457200" y="3302000"/>
            <a:ext cx="6136640" cy="1107996"/>
          </a:xfrm>
          <a:prstGeom prst="rect">
            <a:avLst/>
          </a:prstGeom>
          <a:noFill/>
        </p:spPr>
        <p:txBody>
          <a:bodyPr wrap="square" rtlCol="0">
            <a:spAutoFit/>
          </a:bodyPr>
          <a:lstStyle/>
          <a:p>
            <a:pPr algn="ctr"/>
            <a:r>
              <a:rPr lang="de-DE" sz="4800" dirty="0">
                <a:latin typeface="Times New Roman" panose="02020603050405020304" pitchFamily="18" charset="0"/>
                <a:cs typeface="Times New Roman" panose="02020603050405020304" pitchFamily="18" charset="0"/>
              </a:rPr>
              <a:t>Reale Existenz</a:t>
            </a:r>
          </a:p>
          <a:p>
            <a:pPr algn="ctr"/>
            <a:endParaRPr lang="de-DE" dirty="0"/>
          </a:p>
        </p:txBody>
      </p:sp>
      <p:sp>
        <p:nvSpPr>
          <p:cNvPr id="8" name="Textfeld 7"/>
          <p:cNvSpPr txBox="1"/>
          <p:nvPr/>
        </p:nvSpPr>
        <p:spPr>
          <a:xfrm>
            <a:off x="6299200" y="3302000"/>
            <a:ext cx="5892800" cy="830997"/>
          </a:xfrm>
          <a:prstGeom prst="rect">
            <a:avLst/>
          </a:prstGeom>
          <a:noFill/>
        </p:spPr>
        <p:txBody>
          <a:bodyPr wrap="square" rtlCol="0">
            <a:spAutoFit/>
          </a:bodyPr>
          <a:lstStyle/>
          <a:p>
            <a:r>
              <a:rPr lang="de-DE" sz="4800" dirty="0">
                <a:latin typeface="Times New Roman" panose="02020603050405020304" pitchFamily="18" charset="0"/>
                <a:cs typeface="Times New Roman" panose="02020603050405020304" pitchFamily="18" charset="0"/>
              </a:rPr>
              <a:t>Semantische Existenz</a:t>
            </a:r>
          </a:p>
        </p:txBody>
      </p:sp>
    </p:spTree>
    <p:extLst>
      <p:ext uri="{BB962C8B-B14F-4D97-AF65-F5344CB8AC3E}">
        <p14:creationId xmlns:p14="http://schemas.microsoft.com/office/powerpoint/2010/main" val="277696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82320" y="563880"/>
            <a:ext cx="10131425" cy="6177280"/>
          </a:xfrm>
        </p:spPr>
        <p:txBody>
          <a:bodyPr>
            <a:normAutofit/>
          </a:bodyPr>
          <a:lstStyle/>
          <a:p>
            <a:pPr marL="0" indent="0">
              <a:buNone/>
            </a:pPr>
            <a:endParaRPr lang="de-DE" sz="3600" dirty="0">
              <a:latin typeface="Times New Roman" panose="02020603050405020304" pitchFamily="18" charset="0"/>
              <a:cs typeface="Times New Roman" panose="02020603050405020304" pitchFamily="18" charset="0"/>
            </a:endParaRPr>
          </a:p>
          <a:p>
            <a:pPr marL="0" indent="0">
              <a:buNone/>
            </a:pPr>
            <a:r>
              <a:rPr lang="de-DE" sz="3200" dirty="0">
                <a:latin typeface="Times New Roman" panose="02020603050405020304" pitchFamily="18" charset="0"/>
                <a:cs typeface="Times New Roman" panose="02020603050405020304" pitchFamily="18" charset="0"/>
              </a:rPr>
              <a:t>20 Denn sein unsichtbares Wesen – das ist seine ewige Kraft und Gottheit – wird seit der Schöpfung der Welt, wenn man es wahrnimmt, ersehen an seinen Werken, sodass sie keine Entschuldigung haben. </a:t>
            </a:r>
          </a:p>
          <a:p>
            <a:pPr marL="0" indent="0">
              <a:buNone/>
            </a:pPr>
            <a:r>
              <a:rPr lang="de-DE" sz="3200" dirty="0">
                <a:latin typeface="Times New Roman" panose="02020603050405020304" pitchFamily="18" charset="0"/>
                <a:cs typeface="Times New Roman" panose="02020603050405020304" pitchFamily="18" charset="0"/>
              </a:rPr>
              <a:t>21 Denn obwohl sie von Gott wussten, haben sie ihn nicht als Gott gepriesen noch ihm gedankt, sondern sind dem Nichtigen verfallen in ihren Gedanken, und ihr unverständiges Herz ist verfinstert. </a:t>
            </a:r>
          </a:p>
          <a:p>
            <a:endParaRPr lang="de-DE" dirty="0"/>
          </a:p>
        </p:txBody>
      </p:sp>
      <p:sp>
        <p:nvSpPr>
          <p:cNvPr id="5" name="Textfeld 4"/>
          <p:cNvSpPr txBox="1"/>
          <p:nvPr/>
        </p:nvSpPr>
        <p:spPr>
          <a:xfrm>
            <a:off x="782320" y="294640"/>
            <a:ext cx="7894320" cy="1015663"/>
          </a:xfrm>
          <a:prstGeom prst="rect">
            <a:avLst/>
          </a:prstGeom>
          <a:noFill/>
        </p:spPr>
        <p:txBody>
          <a:bodyPr wrap="square" rtlCol="0">
            <a:spAutoFit/>
          </a:bodyPr>
          <a:lstStyle/>
          <a:p>
            <a:r>
              <a:rPr lang="de-DE" sz="6000" dirty="0">
                <a:latin typeface="Times New Roman" panose="02020603050405020304" pitchFamily="18" charset="0"/>
                <a:cs typeface="Times New Roman" panose="02020603050405020304" pitchFamily="18" charset="0"/>
              </a:rPr>
              <a:t>Römer 1, 20 f</a:t>
            </a:r>
          </a:p>
        </p:txBody>
      </p:sp>
    </p:spTree>
    <p:extLst>
      <p:ext uri="{BB962C8B-B14F-4D97-AF65-F5344CB8AC3E}">
        <p14:creationId xmlns:p14="http://schemas.microsoft.com/office/powerpoint/2010/main" val="1488124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731520" y="2153920"/>
            <a:ext cx="10881360" cy="3416320"/>
          </a:xfrm>
          <a:prstGeom prst="rect">
            <a:avLst/>
          </a:prstGeom>
          <a:noFill/>
        </p:spPr>
        <p:txBody>
          <a:bodyPr wrap="square" rtlCol="0">
            <a:spAutoFit/>
          </a:bodyPr>
          <a:lstStyle/>
          <a:p>
            <a:pPr marL="285750" indent="-285750">
              <a:buFont typeface="Arial" panose="020B0604020202020204" pitchFamily="34" charset="0"/>
              <a:buChar char="•"/>
            </a:pPr>
            <a:r>
              <a:rPr lang="de-DE" sz="3600" dirty="0">
                <a:latin typeface="Times New Roman" panose="02020603050405020304" pitchFamily="18" charset="0"/>
                <a:cs typeface="Times New Roman" panose="02020603050405020304" pitchFamily="18" charset="0"/>
              </a:rPr>
              <a:t>Überzeugung während aller Epochen</a:t>
            </a:r>
          </a:p>
          <a:p>
            <a:pPr marL="285750" indent="-285750">
              <a:buFont typeface="Arial" panose="020B0604020202020204" pitchFamily="34" charset="0"/>
              <a:buChar char="•"/>
            </a:pPr>
            <a:r>
              <a:rPr lang="de-DE" sz="3600" dirty="0">
                <a:latin typeface="Times New Roman" panose="02020603050405020304" pitchFamily="18" charset="0"/>
                <a:cs typeface="Times New Roman" panose="02020603050405020304" pitchFamily="18" charset="0"/>
              </a:rPr>
              <a:t>Komplexität der Erde</a:t>
            </a:r>
          </a:p>
          <a:p>
            <a:pPr marL="285750" indent="-285750">
              <a:buFont typeface="Arial" panose="020B0604020202020204" pitchFamily="34" charset="0"/>
              <a:buChar char="•"/>
            </a:pPr>
            <a:r>
              <a:rPr lang="de-DE" sz="3600" dirty="0">
                <a:latin typeface="Times New Roman" panose="02020603050405020304" pitchFamily="18" charset="0"/>
                <a:cs typeface="Times New Roman" panose="02020603050405020304" pitchFamily="18" charset="0"/>
              </a:rPr>
              <a:t>Nur Zufall? </a:t>
            </a:r>
          </a:p>
          <a:p>
            <a:pPr marL="285750" indent="-285750">
              <a:buFont typeface="Arial" panose="020B0604020202020204" pitchFamily="34" charset="0"/>
              <a:buChar char="•"/>
            </a:pPr>
            <a:r>
              <a:rPr lang="de-DE" sz="3600" dirty="0">
                <a:latin typeface="Times New Roman" panose="02020603050405020304" pitchFamily="18" charset="0"/>
                <a:cs typeface="Times New Roman" panose="02020603050405020304" pitchFamily="18" charset="0"/>
              </a:rPr>
              <a:t>Entscheidungsfähigkeit über Gut und Böse</a:t>
            </a:r>
          </a:p>
          <a:p>
            <a:pPr marL="285750" indent="-285750">
              <a:buFont typeface="Arial" panose="020B0604020202020204" pitchFamily="34" charset="0"/>
              <a:buChar char="•"/>
            </a:pPr>
            <a:r>
              <a:rPr lang="de-DE" sz="3600" dirty="0">
                <a:latin typeface="Times New Roman" panose="02020603050405020304" pitchFamily="18" charset="0"/>
                <a:cs typeface="Times New Roman" panose="02020603050405020304" pitchFamily="18" charset="0"/>
              </a:rPr>
              <a:t>Bibel als „sichere Quelle“ ?</a:t>
            </a:r>
          </a:p>
          <a:p>
            <a:pPr marL="285750" indent="-285750">
              <a:buFont typeface="Arial" panose="020B0604020202020204" pitchFamily="34" charset="0"/>
              <a:buChar char="•"/>
            </a:pPr>
            <a:r>
              <a:rPr lang="de-DE" sz="3600" dirty="0">
                <a:latin typeface="Times New Roman" panose="02020603050405020304" pitchFamily="18" charset="0"/>
                <a:cs typeface="Times New Roman" panose="02020603050405020304" pitchFamily="18" charset="0"/>
              </a:rPr>
              <a:t>Übermittlung durch Jesus Christus</a:t>
            </a:r>
          </a:p>
        </p:txBody>
      </p:sp>
      <p:sp>
        <p:nvSpPr>
          <p:cNvPr id="5" name="Textfeld 4"/>
          <p:cNvSpPr txBox="1"/>
          <p:nvPr/>
        </p:nvSpPr>
        <p:spPr>
          <a:xfrm>
            <a:off x="0" y="467360"/>
            <a:ext cx="12192000" cy="1015663"/>
          </a:xfrm>
          <a:prstGeom prst="rect">
            <a:avLst/>
          </a:prstGeom>
          <a:noFill/>
        </p:spPr>
        <p:txBody>
          <a:bodyPr wrap="square" rtlCol="0">
            <a:spAutoFit/>
          </a:bodyPr>
          <a:lstStyle/>
          <a:p>
            <a:pPr algn="ctr"/>
            <a:r>
              <a:rPr lang="de-DE" sz="6000" dirty="0">
                <a:latin typeface="Times New Roman" panose="02020603050405020304" pitchFamily="18" charset="0"/>
                <a:cs typeface="Times New Roman" panose="02020603050405020304" pitchFamily="18" charset="0"/>
              </a:rPr>
              <a:t>Gibt es Gott?</a:t>
            </a:r>
          </a:p>
        </p:txBody>
      </p:sp>
    </p:spTree>
    <p:extLst>
      <p:ext uri="{BB962C8B-B14F-4D97-AF65-F5344CB8AC3E}">
        <p14:creationId xmlns:p14="http://schemas.microsoft.com/office/powerpoint/2010/main" val="66840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5801" y="833121"/>
            <a:ext cx="10131425" cy="4958080"/>
          </a:xfrm>
        </p:spPr>
        <p:txBody>
          <a:bodyPr>
            <a:normAutofit/>
          </a:bodyPr>
          <a:lstStyle/>
          <a:p>
            <a:endParaRPr lang="de-DE" dirty="0"/>
          </a:p>
          <a:p>
            <a:r>
              <a:rPr lang="de-DE" sz="3200" dirty="0">
                <a:latin typeface="Times New Roman" panose="02020603050405020304" pitchFamily="18" charset="0"/>
                <a:cs typeface="Times New Roman" panose="02020603050405020304" pitchFamily="18" charset="0"/>
              </a:rPr>
              <a:t>6 Jesus spricht zu ihm: Ich bin der Weg und die Wahrheit und das Leben; niemand kommt zum Vater denn durch mich. </a:t>
            </a:r>
          </a:p>
          <a:p>
            <a:r>
              <a:rPr lang="de-DE" sz="3200" dirty="0">
                <a:latin typeface="Times New Roman" panose="02020603050405020304" pitchFamily="18" charset="0"/>
                <a:cs typeface="Times New Roman" panose="02020603050405020304" pitchFamily="18" charset="0"/>
              </a:rPr>
              <a:t>7 Wenn ihr mich erkannt habt, so werdet ihr auch meinen Vater erkennen. Und von nun an kennt ihr ihn und habt ihn gesehen. </a:t>
            </a:r>
          </a:p>
          <a:p>
            <a:endParaRPr lang="de-DE" dirty="0"/>
          </a:p>
        </p:txBody>
      </p:sp>
      <p:sp>
        <p:nvSpPr>
          <p:cNvPr id="4" name="Textfeld 3"/>
          <p:cNvSpPr txBox="1"/>
          <p:nvPr/>
        </p:nvSpPr>
        <p:spPr>
          <a:xfrm>
            <a:off x="685801" y="172720"/>
            <a:ext cx="5862320" cy="1015663"/>
          </a:xfrm>
          <a:prstGeom prst="rect">
            <a:avLst/>
          </a:prstGeom>
          <a:noFill/>
        </p:spPr>
        <p:txBody>
          <a:bodyPr wrap="square" rtlCol="0">
            <a:spAutoFit/>
          </a:bodyPr>
          <a:lstStyle/>
          <a:p>
            <a:r>
              <a:rPr lang="de-DE" sz="6000" dirty="0">
                <a:latin typeface="Times New Roman" panose="02020603050405020304" pitchFamily="18" charset="0"/>
                <a:cs typeface="Times New Roman" panose="02020603050405020304" pitchFamily="18" charset="0"/>
              </a:rPr>
              <a:t>Johannes 14</a:t>
            </a:r>
            <a:r>
              <a:rPr lang="de-DE" sz="6000">
                <a:latin typeface="Times New Roman" panose="02020603050405020304" pitchFamily="18" charset="0"/>
                <a:cs typeface="Times New Roman" panose="02020603050405020304" pitchFamily="18" charset="0"/>
              </a:rPr>
              <a:t>, 6 f </a:t>
            </a:r>
            <a:endParaRPr lang="de-DE" sz="6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4435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325120"/>
            <a:ext cx="12192000" cy="923330"/>
          </a:xfrm>
          <a:prstGeom prst="rect">
            <a:avLst/>
          </a:prstGeom>
          <a:noFill/>
        </p:spPr>
        <p:txBody>
          <a:bodyPr wrap="square" rtlCol="0">
            <a:spAutoFit/>
          </a:bodyPr>
          <a:lstStyle/>
          <a:p>
            <a:pPr algn="ctr"/>
            <a:r>
              <a:rPr lang="de-DE" sz="5400" dirty="0">
                <a:latin typeface="Times New Roman" panose="02020603050405020304" pitchFamily="18" charset="0"/>
                <a:cs typeface="Times New Roman" panose="02020603050405020304" pitchFamily="18" charset="0"/>
              </a:rPr>
              <a:t>Der ontologische Gottesbeweis </a:t>
            </a:r>
          </a:p>
        </p:txBody>
      </p:sp>
      <p:sp>
        <p:nvSpPr>
          <p:cNvPr id="5" name="Textfeld 4"/>
          <p:cNvSpPr txBox="1"/>
          <p:nvPr/>
        </p:nvSpPr>
        <p:spPr>
          <a:xfrm>
            <a:off x="782320" y="1625600"/>
            <a:ext cx="10241280" cy="3108543"/>
          </a:xfrm>
          <a:prstGeom prst="rect">
            <a:avLst/>
          </a:prstGeom>
          <a:noFill/>
        </p:spPr>
        <p:txBody>
          <a:bodyPr wrap="square" rtlCol="0">
            <a:spAutoFit/>
          </a:bodyPr>
          <a:lstStyle/>
          <a:p>
            <a:r>
              <a:rPr lang="de-DE" sz="2800" i="1" dirty="0">
                <a:latin typeface="Times New Roman" panose="02020603050405020304" pitchFamily="18" charset="0"/>
                <a:cs typeface="Times New Roman" panose="02020603050405020304" pitchFamily="18" charset="0"/>
              </a:rPr>
              <a:t>1. Prämisse:</a:t>
            </a:r>
            <a:r>
              <a:rPr lang="de-DE" sz="2800" dirty="0">
                <a:latin typeface="Times New Roman" panose="02020603050405020304" pitchFamily="18" charset="0"/>
                <a:cs typeface="Times New Roman" panose="02020603050405020304" pitchFamily="18" charset="0"/>
              </a:rPr>
              <a:t> Gott ist das, worüber hinaus nichts Größeres gedacht werden kann.</a:t>
            </a:r>
            <a:br>
              <a:rPr lang="de-DE" sz="2800" dirty="0">
                <a:latin typeface="Times New Roman" panose="02020603050405020304" pitchFamily="18" charset="0"/>
                <a:cs typeface="Times New Roman" panose="02020603050405020304" pitchFamily="18" charset="0"/>
              </a:rPr>
            </a:br>
            <a:br>
              <a:rPr lang="de-DE" sz="2800" dirty="0">
                <a:latin typeface="Times New Roman" panose="02020603050405020304" pitchFamily="18" charset="0"/>
                <a:cs typeface="Times New Roman" panose="02020603050405020304" pitchFamily="18" charset="0"/>
              </a:rPr>
            </a:br>
            <a:r>
              <a:rPr lang="de-DE" sz="2800" i="1" dirty="0">
                <a:latin typeface="Times New Roman" panose="02020603050405020304" pitchFamily="18" charset="0"/>
                <a:cs typeface="Times New Roman" panose="02020603050405020304" pitchFamily="18" charset="0"/>
              </a:rPr>
              <a:t>2. Prämisse:</a:t>
            </a:r>
            <a:r>
              <a:rPr lang="de-DE" sz="2800" dirty="0">
                <a:latin typeface="Times New Roman" panose="02020603050405020304" pitchFamily="18" charset="0"/>
                <a:cs typeface="Times New Roman" panose="02020603050405020304" pitchFamily="18" charset="0"/>
              </a:rPr>
              <a:t> Zu dem, worüber hinaus nichts Größeres gedacht werden kann, gehört auch dessen reale Existenz. Wenn nicht, dann gäbe es etwas, was grösser ist als das, worüber hinaus nichts Größeres gedacht werden kann, was widersprüchlich wäre.</a:t>
            </a:r>
          </a:p>
        </p:txBody>
      </p:sp>
      <p:sp>
        <p:nvSpPr>
          <p:cNvPr id="6" name="Textfeld 5"/>
          <p:cNvSpPr txBox="1"/>
          <p:nvPr/>
        </p:nvSpPr>
        <p:spPr>
          <a:xfrm>
            <a:off x="782320" y="5057834"/>
            <a:ext cx="9682480" cy="1077218"/>
          </a:xfrm>
          <a:prstGeom prst="rect">
            <a:avLst/>
          </a:prstGeom>
          <a:noFill/>
        </p:spPr>
        <p:txBody>
          <a:bodyPr wrap="square" rtlCol="0">
            <a:spAutoFit/>
          </a:bodyPr>
          <a:lstStyle/>
          <a:p>
            <a:r>
              <a:rPr lang="de-DE" sz="3200" dirty="0">
                <a:latin typeface="Times New Roman" panose="02020603050405020304" pitchFamily="18" charset="0"/>
                <a:cs typeface="Times New Roman" panose="02020603050405020304" pitchFamily="18" charset="0"/>
                <a:sym typeface="Wingdings" panose="05000000000000000000" pitchFamily="2" charset="2"/>
              </a:rPr>
              <a:t> </a:t>
            </a:r>
            <a:r>
              <a:rPr lang="de-DE" sz="3200" dirty="0">
                <a:latin typeface="Times New Roman" panose="02020603050405020304" pitchFamily="18" charset="0"/>
                <a:cs typeface="Times New Roman" panose="02020603050405020304" pitchFamily="18" charset="0"/>
              </a:rPr>
              <a:t>Wenn Gott das ist, worüber hinaus nichts Größeres gedacht werden kann, so muss er auch real existieren.</a:t>
            </a:r>
          </a:p>
        </p:txBody>
      </p:sp>
    </p:spTree>
    <p:extLst>
      <p:ext uri="{BB962C8B-B14F-4D97-AF65-F5344CB8AC3E}">
        <p14:creationId xmlns:p14="http://schemas.microsoft.com/office/powerpoint/2010/main" val="148019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0" y="538480"/>
            <a:ext cx="12192000" cy="1015663"/>
          </a:xfrm>
          <a:prstGeom prst="rect">
            <a:avLst/>
          </a:prstGeom>
          <a:noFill/>
        </p:spPr>
        <p:txBody>
          <a:bodyPr wrap="square" rtlCol="0">
            <a:spAutoFit/>
          </a:bodyPr>
          <a:lstStyle/>
          <a:p>
            <a:pPr algn="ctr"/>
            <a:r>
              <a:rPr lang="de-DE" sz="6000" dirty="0">
                <a:latin typeface="Times New Roman" panose="02020603050405020304" pitchFamily="18" charset="0"/>
                <a:cs typeface="Times New Roman" panose="02020603050405020304" pitchFamily="18" charset="0"/>
              </a:rPr>
              <a:t>Gibt es Gott?</a:t>
            </a:r>
          </a:p>
        </p:txBody>
      </p:sp>
      <p:sp>
        <p:nvSpPr>
          <p:cNvPr id="5" name="Textfeld 4"/>
          <p:cNvSpPr txBox="1"/>
          <p:nvPr/>
        </p:nvSpPr>
        <p:spPr>
          <a:xfrm>
            <a:off x="660400" y="2062480"/>
            <a:ext cx="10261600" cy="3046988"/>
          </a:xfrm>
          <a:prstGeom prst="rect">
            <a:avLst/>
          </a:prstGeom>
          <a:noFill/>
        </p:spPr>
        <p:txBody>
          <a:bodyPr wrap="square" rtlCol="0">
            <a:spAutoFit/>
          </a:bodyPr>
          <a:lstStyle/>
          <a:p>
            <a:pPr marL="285750" indent="-285750">
              <a:buFont typeface="Arial" panose="020B0604020202020204" pitchFamily="34" charset="0"/>
              <a:buChar char="•"/>
            </a:pPr>
            <a:r>
              <a:rPr lang="de-DE" sz="4800" dirty="0">
                <a:latin typeface="Times New Roman" panose="02020603050405020304" pitchFamily="18" charset="0"/>
                <a:cs typeface="Times New Roman" panose="02020603050405020304" pitchFamily="18" charset="0"/>
              </a:rPr>
              <a:t>Wissenschaft</a:t>
            </a:r>
          </a:p>
          <a:p>
            <a:pPr marL="285750" indent="-285750">
              <a:buFont typeface="Arial" panose="020B0604020202020204" pitchFamily="34" charset="0"/>
              <a:buChar char="•"/>
            </a:pPr>
            <a:r>
              <a:rPr lang="de-DE" sz="4800" dirty="0">
                <a:latin typeface="Times New Roman" panose="02020603050405020304" pitchFamily="18" charset="0"/>
                <a:cs typeface="Times New Roman" panose="02020603050405020304" pitchFamily="18" charset="0"/>
              </a:rPr>
              <a:t>Kulturell</a:t>
            </a:r>
          </a:p>
          <a:p>
            <a:pPr marL="285750" indent="-285750">
              <a:buFont typeface="Arial" panose="020B0604020202020204" pitchFamily="34" charset="0"/>
              <a:buChar char="•"/>
            </a:pPr>
            <a:r>
              <a:rPr lang="de-DE" sz="4800" dirty="0">
                <a:latin typeface="Times New Roman" panose="02020603050405020304" pitchFamily="18" charset="0"/>
                <a:cs typeface="Times New Roman" panose="02020603050405020304" pitchFamily="18" charset="0"/>
              </a:rPr>
              <a:t>Philosophisch</a:t>
            </a:r>
          </a:p>
          <a:p>
            <a:pPr marL="285750" indent="-285750">
              <a:buFont typeface="Arial" panose="020B0604020202020204" pitchFamily="34" charset="0"/>
              <a:buChar char="•"/>
            </a:pPr>
            <a:r>
              <a:rPr lang="de-DE" sz="4800" dirty="0">
                <a:latin typeface="Times New Roman" panose="02020603050405020304" pitchFamily="18" charset="0"/>
                <a:cs typeface="Times New Roman" panose="02020603050405020304" pitchFamily="18" charset="0"/>
              </a:rPr>
              <a:t>„Logisch“ </a:t>
            </a:r>
          </a:p>
        </p:txBody>
      </p:sp>
    </p:spTree>
    <p:extLst>
      <p:ext uri="{BB962C8B-B14F-4D97-AF65-F5344CB8AC3E}">
        <p14:creationId xmlns:p14="http://schemas.microsoft.com/office/powerpoint/2010/main" val="21484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685801" y="274320"/>
            <a:ext cx="10131425" cy="5516881"/>
          </a:xfrm>
        </p:spPr>
        <p:txBody>
          <a:bodyPr>
            <a:normAutofit/>
          </a:bodyPr>
          <a:lstStyle/>
          <a:p>
            <a:pPr marL="0" indent="0" algn="ctr">
              <a:buNone/>
            </a:pPr>
            <a:r>
              <a:rPr lang="de-DE" sz="7200" dirty="0">
                <a:latin typeface="Times New Roman" panose="02020603050405020304" pitchFamily="18" charset="0"/>
                <a:cs typeface="Times New Roman" panose="02020603050405020304" pitchFamily="18" charset="0"/>
              </a:rPr>
              <a:t>Meine Meinung</a:t>
            </a:r>
          </a:p>
        </p:txBody>
      </p:sp>
    </p:spTree>
    <p:extLst>
      <p:ext uri="{BB962C8B-B14F-4D97-AF65-F5344CB8AC3E}">
        <p14:creationId xmlns:p14="http://schemas.microsoft.com/office/powerpoint/2010/main" val="16560894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mme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TM03457452[[fn=Himmel]]</Template>
  <TotalTime>0</TotalTime>
  <Words>272</Words>
  <Application>Microsoft Office PowerPoint</Application>
  <PresentationFormat>Breitbild</PresentationFormat>
  <Paragraphs>39</Paragraphs>
  <Slides>12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12</vt:i4>
      </vt:variant>
    </vt:vector>
  </HeadingPairs>
  <TitlesOfParts>
    <vt:vector size="18" baseType="lpstr">
      <vt:lpstr>Arial</vt:lpstr>
      <vt:lpstr>Calibri</vt:lpstr>
      <vt:lpstr>Calibri Light</vt:lpstr>
      <vt:lpstr>Times New Roman</vt:lpstr>
      <vt:lpstr>Wingdings</vt:lpstr>
      <vt:lpstr>Himmel</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Quellen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Jago Heinisch</dc:creator>
  <cp:lastModifiedBy>Jago Heinisch</cp:lastModifiedBy>
  <cp:revision>17</cp:revision>
  <dcterms:created xsi:type="dcterms:W3CDTF">2016-12-14T21:17:50Z</dcterms:created>
  <dcterms:modified xsi:type="dcterms:W3CDTF">2016-12-15T18:01:49Z</dcterms:modified>
</cp:coreProperties>
</file>