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73" r:id="rId3"/>
    <p:sldId id="275" r:id="rId4"/>
    <p:sldId id="274" r:id="rId5"/>
    <p:sldId id="276" r:id="rId6"/>
    <p:sldId id="277" r:id="rId7"/>
    <p:sldId id="278" r:id="rId8"/>
    <p:sldId id="279" r:id="rId9"/>
    <p:sldId id="280" r:id="rId10"/>
    <p:sldId id="281" r:id="rId11"/>
    <p:sldId id="282" r:id="rId12"/>
    <p:sldId id="283" r:id="rId13"/>
    <p:sldId id="284" r:id="rId14"/>
    <p:sldId id="285" r:id="rId15"/>
    <p:sldId id="286" r:id="rId16"/>
    <p:sldId id="288" r:id="rId17"/>
    <p:sldId id="290" r:id="rId18"/>
    <p:sldId id="291" r:id="rId19"/>
    <p:sldId id="292" r:id="rId20"/>
    <p:sldId id="293" r:id="rId21"/>
    <p:sldId id="294" r:id="rId22"/>
    <p:sldId id="295" r:id="rId23"/>
    <p:sldId id="296"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1" d="100"/>
          <a:sy n="111" d="100"/>
        </p:scale>
        <p:origin x="516" y="96"/>
      </p:cViewPr>
      <p:guideLst>
        <p:guide pos="3840"/>
        <p:guide orient="horz" pos="2160"/>
      </p:guideLst>
    </p:cSldViewPr>
  </p:slideViewPr>
  <p:notesTextViewPr>
    <p:cViewPr>
      <p:scale>
        <a:sx n="1" d="1"/>
        <a:sy n="1" d="1"/>
      </p:scale>
      <p:origin x="0" y="0"/>
    </p:cViewPr>
  </p:notesTextViewPr>
  <p:notesViewPr>
    <p:cSldViewPr snapToGrid="0">
      <p:cViewPr varScale="1">
        <p:scale>
          <a:sx n="83" d="100"/>
          <a:sy n="83" d="100"/>
        </p:scale>
        <p:origin x="10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de-DE" smtClean="0"/>
              <a:t>20.11.2016</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de-DE" smtClean="0"/>
              <a:t>‹Nr.›</a:t>
            </a:fld>
            <a:endParaRPr lang="de-DE"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de-DE" smtClean="0"/>
              <a:t>20.11.2016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de-DE" smtClean="0"/>
              <a:t>‹Nr.›</a:t>
            </a:fld>
            <a:endParaRPr lang="de-DE"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1" name="Rechteck 2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 name="Gruppieren 5"/>
          <p:cNvGrpSpPr/>
          <p:nvPr/>
        </p:nvGrpSpPr>
        <p:grpSpPr>
          <a:xfrm>
            <a:off x="0" y="0"/>
            <a:ext cx="12188825" cy="713232"/>
            <a:chOff x="0" y="0"/>
            <a:chExt cx="12188825" cy="713232"/>
          </a:xfrm>
        </p:grpSpPr>
        <p:sp>
          <p:nvSpPr>
            <p:cNvPr id="7" name="Rechteck 6"/>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1" name="Gruppieren 10"/>
          <p:cNvGrpSpPr/>
          <p:nvPr/>
        </p:nvGrpSpPr>
        <p:grpSpPr>
          <a:xfrm>
            <a:off x="0" y="0"/>
            <a:ext cx="713232" cy="6858000"/>
            <a:chOff x="0" y="0"/>
            <a:chExt cx="713232" cy="6858000"/>
          </a:xfrm>
        </p:grpSpPr>
        <p:sp>
          <p:nvSpPr>
            <p:cNvPr id="12" name="Rechteck 11"/>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2" name="Gruppieren 21"/>
          <p:cNvGrpSpPr/>
          <p:nvPr/>
        </p:nvGrpSpPr>
        <p:grpSpPr>
          <a:xfrm rot="10800000">
            <a:off x="11478768" y="0"/>
            <a:ext cx="713232" cy="6858000"/>
            <a:chOff x="0" y="0"/>
            <a:chExt cx="713232" cy="6858000"/>
          </a:xfrm>
        </p:grpSpPr>
        <p:sp>
          <p:nvSpPr>
            <p:cNvPr id="23" name="Rechteck 22"/>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7" name="Gruppieren 16"/>
          <p:cNvGrpSpPr/>
          <p:nvPr/>
        </p:nvGrpSpPr>
        <p:grpSpPr>
          <a:xfrm flipV="1">
            <a:off x="0" y="6144768"/>
            <a:ext cx="12188825" cy="713232"/>
            <a:chOff x="0" y="0"/>
            <a:chExt cx="12188825" cy="713232"/>
          </a:xfrm>
        </p:grpSpPr>
        <p:sp>
          <p:nvSpPr>
            <p:cNvPr id="18" name="Rechteck 17"/>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itel 1"/>
          <p:cNvSpPr>
            <a:spLocks noGrp="1"/>
          </p:cNvSpPr>
          <p:nvPr>
            <p:ph type="ctrTitle"/>
          </p:nvPr>
        </p:nvSpPr>
        <p:spPr>
          <a:xfrm>
            <a:off x="1112520" y="1188720"/>
            <a:ext cx="9966960" cy="2514600"/>
          </a:xfrm>
        </p:spPr>
        <p:txBody>
          <a:bodyPr anchor="b">
            <a:noAutofit/>
          </a:bodyPr>
          <a:lstStyle>
            <a:lvl1pPr algn="ctr">
              <a:defRPr sz="6000"/>
            </a:lvl1pPr>
          </a:lstStyle>
          <a:p>
            <a:r>
              <a:rPr lang="de-DE"/>
              <a:t>Titelmasterformat durch Klicken bearbeiten</a:t>
            </a:r>
            <a:endParaRPr lang="de-DE" dirty="0"/>
          </a:p>
        </p:txBody>
      </p:sp>
      <p:sp>
        <p:nvSpPr>
          <p:cNvPr id="3" name="Untertitel 2"/>
          <p:cNvSpPr>
            <a:spLocks noGrp="1"/>
          </p:cNvSpPr>
          <p:nvPr>
            <p:ph type="subTitle" idx="1"/>
          </p:nvPr>
        </p:nvSpPr>
        <p:spPr>
          <a:xfrm>
            <a:off x="1112520" y="3749040"/>
            <a:ext cx="996696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5pPr marL="1611630" indent="-285750">
              <a:buFont typeface="Arial" panose="020B0604020202020204" pitchFamily="34" charset="0"/>
              <a:buChar cha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274638"/>
            <a:ext cx="2628900" cy="589756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838200" y="274638"/>
            <a:ext cx="7734300" cy="5897562"/>
          </a:xfrm>
        </p:spPr>
        <p:txBody>
          <a:bodyPr vert="eaVert"/>
          <a:lstStyle>
            <a:lvl5pPr marL="1611630" indent="-285750">
              <a:buFont typeface="Arial" panose="020B0604020202020204" pitchFamily="34" charset="0"/>
              <a:buChar cha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hasCustomPrompt="1"/>
          </p:nvPr>
        </p:nvSpPr>
        <p:spPr/>
        <p:txBody>
          <a:bodyPr/>
          <a:lstStyle>
            <a:lvl5pPr marL="1554480" marR="0" indent="-228600" algn="l" defTabSz="914400" rtl="0" eaLnBrk="1" fontAlgn="auto" latinLnBrk="0" hangingPunct="1">
              <a:lnSpc>
                <a:spcPct val="90000"/>
              </a:lnSpc>
              <a:spcBef>
                <a:spcPts val="800"/>
              </a:spcBef>
              <a:spcAft>
                <a:spcPts val="0"/>
              </a:spcAft>
              <a:buClr>
                <a:schemeClr val="tx1"/>
              </a:buClr>
              <a:buSzPct val="80000"/>
              <a:buFont typeface="Arial" pitchFamily="34" charset="0"/>
              <a:buChar char="•"/>
              <a:tabLs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marL="1554480" marR="0" lvl="4" indent="-228600" algn="l" defTabSz="914400" rtl="0" eaLnBrk="1" fontAlgn="auto" latinLnBrk="0" hangingPunct="1">
              <a:lnSpc>
                <a:spcPct val="90000"/>
              </a:lnSpc>
              <a:spcBef>
                <a:spcPts val="800"/>
              </a:spcBef>
              <a:spcAft>
                <a:spcPts val="0"/>
              </a:spcAft>
              <a:buClr>
                <a:schemeClr val="tx1"/>
              </a:buClr>
              <a:buSzPct val="80000"/>
              <a:buFont typeface="Arial" pitchFamily="34" charset="0"/>
              <a:buChar char="•"/>
              <a:tabLst/>
              <a:defRPr/>
            </a:pPr>
            <a:r>
              <a:rPr lang="de-DE" dirty="0"/>
              <a:t>Fünfte Ebene</a:t>
            </a:r>
          </a:p>
        </p:txBody>
      </p:sp>
      <p:sp>
        <p:nvSpPr>
          <p:cNvPr id="4" name="Datumsplatzhalter 3"/>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4" name="Rechteck 13"/>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8" name="Gruppieren 7"/>
          <p:cNvGrpSpPr/>
          <p:nvPr/>
        </p:nvGrpSpPr>
        <p:grpSpPr>
          <a:xfrm flipV="1">
            <a:off x="0" y="6309360"/>
            <a:ext cx="12188825" cy="548640"/>
            <a:chOff x="0" y="0"/>
            <a:chExt cx="12188825" cy="713232"/>
          </a:xfrm>
        </p:grpSpPr>
        <p:sp>
          <p:nvSpPr>
            <p:cNvPr id="9" name="Rechteck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1" name="Gruppieren 10"/>
          <p:cNvGrpSpPr/>
          <p:nvPr/>
        </p:nvGrpSpPr>
        <p:grpSpPr>
          <a:xfrm>
            <a:off x="16736" y="0"/>
            <a:ext cx="12188825" cy="548640"/>
            <a:chOff x="0" y="0"/>
            <a:chExt cx="12188825" cy="713232"/>
          </a:xfrm>
        </p:grpSpPr>
        <p:sp>
          <p:nvSpPr>
            <p:cNvPr id="12" name="Rechteck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Datumsplatzhalter 3"/>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A8D9AD5-F248-4919-864A-CFD76CC027D6}" type="slidenum">
              <a:rPr lang="de-DE" smtClean="0"/>
              <a:t>‹Nr.›</a:t>
            </a:fld>
            <a:endParaRPr lang="de-DE" dirty="0"/>
          </a:p>
        </p:txBody>
      </p:sp>
      <p:sp>
        <p:nvSpPr>
          <p:cNvPr id="2" name="Titel 1"/>
          <p:cNvSpPr>
            <a:spLocks noGrp="1"/>
          </p:cNvSpPr>
          <p:nvPr>
            <p:ph type="title"/>
          </p:nvPr>
        </p:nvSpPr>
        <p:spPr>
          <a:xfrm>
            <a:off x="1112520" y="1188720"/>
            <a:ext cx="9966960" cy="2514600"/>
          </a:xfrm>
        </p:spPr>
        <p:txBody>
          <a:bodyPr anchor="b">
            <a:normAutofit/>
          </a:bodyPr>
          <a:lstStyle>
            <a:lvl1pPr algn="ctr">
              <a:defRPr sz="5400" b="0">
                <a:solidFill>
                  <a:schemeClr val="tx1">
                    <a:lumMod val="75000"/>
                  </a:schemeClr>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1112520" y="3749040"/>
            <a:ext cx="996696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marL="1611630" indent="-285750">
              <a:buFont typeface="Arial" panose="020B0604020202020204" pitchFamily="34" charset="0"/>
              <a:buChar cha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marL="1611630" indent="-285750">
              <a:buFont typeface="Arial" panose="020B0604020202020204" pitchFamily="34" charset="0"/>
              <a:buChar cha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0A879FD0-C37A-4F50-8F3B-5FA0D9D0B42F}" type="datetimeFigureOut">
              <a:rPr lang="de-DE" smtClean="0"/>
              <a:t>20.11.2016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D06EF73-9DB8-4763-865F-2F88181A4732}" type="slidenum">
              <a:rPr lang="de-DE" smtClean="0"/>
              <a:t>‹Nr.›</a:t>
            </a:fld>
            <a:endParaRPr lang="de-DE"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Textplatzhalt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marL="1497330" indent="-171450">
              <a:buFont typeface="Arial" panose="020B0604020202020204" pitchFamily="34" charset="0"/>
              <a:buChar cha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marL="1497330" indent="-171450">
              <a:buFont typeface="Arial" panose="020B0604020202020204" pitchFamily="34" charset="0"/>
              <a:buChar cha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Datumsplatzhalter 1"/>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1" name="Rechteck 1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8" name="Gruppieren 7"/>
          <p:cNvGrpSpPr/>
          <p:nvPr/>
        </p:nvGrpSpPr>
        <p:grpSpPr>
          <a:xfrm>
            <a:off x="0" y="0"/>
            <a:ext cx="12188825" cy="548640"/>
            <a:chOff x="0" y="0"/>
            <a:chExt cx="12188825" cy="713232"/>
          </a:xfrm>
        </p:grpSpPr>
        <p:sp>
          <p:nvSpPr>
            <p:cNvPr id="9" name="Rechteck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itel 1"/>
          <p:cNvSpPr>
            <a:spLocks noGrp="1"/>
          </p:cNvSpPr>
          <p:nvPr>
            <p:ph type="title"/>
          </p:nvPr>
        </p:nvSpPr>
        <p:spPr>
          <a:xfrm>
            <a:off x="8138160" y="1828800"/>
            <a:ext cx="3657600" cy="2286000"/>
          </a:xfrm>
        </p:spPr>
        <p:txBody>
          <a:bodyPr anchor="b">
            <a:normAutofit/>
          </a:bodyPr>
          <a:lstStyle>
            <a:lvl1pPr>
              <a:defRPr sz="3400" b="0"/>
            </a:lvl1pPr>
          </a:lstStyle>
          <a:p>
            <a:r>
              <a:rPr lang="de-DE"/>
              <a:t>Titelmasterformat durch Klicken bearbeiten</a:t>
            </a:r>
            <a:endParaRPr lang="de-DE" dirty="0"/>
          </a:p>
        </p:txBody>
      </p:sp>
      <p:sp>
        <p:nvSpPr>
          <p:cNvPr id="3" name="Inhaltsplatzhalt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marL="1611630" indent="-285750">
              <a:buFont typeface="Arial" panose="020B0604020202020204" pitchFamily="34" charset="0"/>
              <a:buChar cha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A8D9AD5-F248-4919-864A-CFD76CC027D6}" type="slidenum">
              <a:rPr lang="de-DE" smtClean="0"/>
              <a:t>‹Nr.›</a:t>
            </a:fld>
            <a:endParaRPr lang="de-DE"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0" name="Rechteck 19"/>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8138160" y="1828800"/>
            <a:ext cx="3657600" cy="2286000"/>
          </a:xfrm>
        </p:spPr>
        <p:txBody>
          <a:bodyPr anchor="b">
            <a:normAutofit/>
          </a:bodyPr>
          <a:lstStyle>
            <a:lvl1pPr>
              <a:defRPr sz="3400" b="0"/>
            </a:lvl1pPr>
          </a:lstStyle>
          <a:p>
            <a:r>
              <a:rPr lang="de-DE"/>
              <a:t>Titelmasterformat durch Klicken bearbeiten</a:t>
            </a:r>
            <a:endParaRPr lang="de-DE" dirty="0"/>
          </a:p>
        </p:txBody>
      </p:sp>
      <p:sp>
        <p:nvSpPr>
          <p:cNvPr id="3" name="Bildplatzhalter 2"/>
          <p:cNvSpPr>
            <a:spLocks noGrp="1"/>
          </p:cNvSpPr>
          <p:nvPr>
            <p:ph type="pic" idx="1"/>
          </p:nvPr>
        </p:nvSpPr>
        <p:spPr>
          <a:xfrm>
            <a:off x="548640" y="548640"/>
            <a:ext cx="6675120" cy="576072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E583DDF-CA54-461A-A486-592D2374C532}" type="datetimeFigureOut">
              <a:rPr lang="de-DE" smtClean="0"/>
              <a:t>20.11.2016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A8D9AD5-F248-4919-864A-CFD76CC027D6}" type="slidenum">
              <a:rPr lang="de-DE" smtClean="0"/>
              <a:t>‹Nr.›</a:t>
            </a:fld>
            <a:endParaRPr lang="de-DE" dirty="0"/>
          </a:p>
        </p:txBody>
      </p:sp>
      <p:grpSp>
        <p:nvGrpSpPr>
          <p:cNvPr id="8" name="Gruppieren 7"/>
          <p:cNvGrpSpPr/>
          <p:nvPr/>
        </p:nvGrpSpPr>
        <p:grpSpPr>
          <a:xfrm>
            <a:off x="0" y="0"/>
            <a:ext cx="7772400" cy="548640"/>
            <a:chOff x="0" y="0"/>
            <a:chExt cx="12188825" cy="713232"/>
          </a:xfrm>
        </p:grpSpPr>
        <p:sp>
          <p:nvSpPr>
            <p:cNvPr id="9" name="Rechteck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1" name="Gruppieren 10"/>
          <p:cNvGrpSpPr/>
          <p:nvPr/>
        </p:nvGrpSpPr>
        <p:grpSpPr>
          <a:xfrm flipV="1">
            <a:off x="0" y="6309360"/>
            <a:ext cx="7772400" cy="548640"/>
            <a:chOff x="0" y="0"/>
            <a:chExt cx="12188825" cy="713232"/>
          </a:xfrm>
        </p:grpSpPr>
        <p:sp>
          <p:nvSpPr>
            <p:cNvPr id="12" name="Rechteck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p:cNvGrpSpPr/>
          <p:nvPr/>
        </p:nvGrpSpPr>
        <p:grpSpPr>
          <a:xfrm rot="5400000" flipV="1">
            <a:off x="-3154680" y="3154680"/>
            <a:ext cx="6858000" cy="548640"/>
            <a:chOff x="0" y="0"/>
            <a:chExt cx="12188825" cy="713232"/>
          </a:xfrm>
        </p:grpSpPr>
        <p:sp>
          <p:nvSpPr>
            <p:cNvPr id="15" name="Rechteck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7" name="Gruppieren 16"/>
          <p:cNvGrpSpPr/>
          <p:nvPr/>
        </p:nvGrpSpPr>
        <p:grpSpPr>
          <a:xfrm rot="16200000" flipH="1" flipV="1">
            <a:off x="4069079" y="3154681"/>
            <a:ext cx="6858000" cy="548640"/>
            <a:chOff x="0" y="0"/>
            <a:chExt cx="12188825" cy="713232"/>
          </a:xfrm>
        </p:grpSpPr>
        <p:sp>
          <p:nvSpPr>
            <p:cNvPr id="18" name="Rechteck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2" name="Rechteck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p:nvSpPr>
        <p:spPr bwMode="auto">
          <a:xfrm>
            <a:off x="0" y="6309360"/>
            <a:ext cx="12188825" cy="50292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bwMode="auto">
          <a:xfrm>
            <a:off x="0" y="6703255"/>
            <a:ext cx="12188825" cy="154745"/>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marL="1554480" marR="0" lvl="4" indent="-228600" algn="l" defTabSz="914400" rtl="0" eaLnBrk="1" fontAlgn="auto" latinLnBrk="0" hangingPunct="1">
              <a:lnSpc>
                <a:spcPct val="90000"/>
              </a:lnSpc>
              <a:spcBef>
                <a:spcPts val="800"/>
              </a:spcBef>
              <a:spcAft>
                <a:spcPts val="0"/>
              </a:spcAft>
              <a:buClr>
                <a:schemeClr val="tx1"/>
              </a:buClr>
              <a:buSzPct val="80000"/>
              <a:buFont typeface="Arial" pitchFamily="34" charset="0"/>
              <a:buChar char="•"/>
              <a:tabLst/>
              <a:defRPr/>
            </a:pPr>
            <a:r>
              <a:rPr lang="de-DE" dirty="0"/>
              <a:t>Fünfte Ebene</a:t>
            </a:r>
          </a:p>
        </p:txBody>
      </p:sp>
      <p:sp>
        <p:nvSpPr>
          <p:cNvPr id="4" name="Datumsplatzhalt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de-DE" smtClean="0"/>
              <a:pPr/>
              <a:t>20.11.2016</a:t>
            </a:fld>
            <a:endParaRPr lang="de-DE" dirty="0"/>
          </a:p>
        </p:txBody>
      </p:sp>
      <p:sp>
        <p:nvSpPr>
          <p:cNvPr id="5" name="Fußzeilenplatzhalt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de-DE" dirty="0"/>
          </a:p>
        </p:txBody>
      </p:sp>
      <p:sp>
        <p:nvSpPr>
          <p:cNvPr id="6" name="Foliennummernplatzhalt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de-DE" smtClean="0"/>
              <a:pPr/>
              <a:t>‹Nr.›</a:t>
            </a:fld>
            <a:endParaRPr lang="de-DE"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95000"/>
              <a:lumOff val="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lumMod val="75000"/>
              <a:lumOff val="2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sz="18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sz="1600" kern="1200">
          <a:solidFill>
            <a:schemeClr val="tx1">
              <a:lumMod val="75000"/>
              <a:lumOff val="25000"/>
            </a:schemeClr>
          </a:solidFill>
          <a:latin typeface="+mn-lt"/>
          <a:ea typeface="+mn-ea"/>
          <a:cs typeface="+mn-cs"/>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4pPr>
      <a:lvl5pPr marL="1325880" marR="0" indent="0" algn="l" defTabSz="914400" rtl="0" eaLnBrk="1" fontAlgn="auto" latinLnBrk="0" hangingPunct="1">
        <a:lnSpc>
          <a:spcPct val="90000"/>
        </a:lnSpc>
        <a:spcBef>
          <a:spcPts val="800"/>
        </a:spcBef>
        <a:spcAft>
          <a:spcPts val="0"/>
        </a:spcAft>
        <a:buClr>
          <a:schemeClr val="tx1"/>
        </a:buClr>
        <a:buSzPct val="80000"/>
        <a:buFont typeface="Arial" pitchFamily="34" charset="0"/>
        <a:buNone/>
        <a:tabLst/>
        <a:defRPr sz="1400" kern="1200">
          <a:solidFill>
            <a:schemeClr val="tx1">
              <a:lumMod val="75000"/>
              <a:lumOff val="25000"/>
            </a:schemeClr>
          </a:solidFill>
          <a:latin typeface="+mn-lt"/>
          <a:ea typeface="+mn-ea"/>
          <a:cs typeface="+mn-cs"/>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4770407"/>
          </a:xfrm>
        </p:spPr>
        <p:txBody>
          <a:bodyPr>
            <a:normAutofit/>
          </a:bodyPr>
          <a:lstStyle/>
          <a:p>
            <a:pPr>
              <a:lnSpc>
                <a:spcPct val="150000"/>
              </a:lnSpc>
            </a:pPr>
            <a:r>
              <a:rPr lang="de-DE" sz="1800" b="1" dirty="0"/>
              <a:t>WIE Sie aus jedem Thema einen MITREISSENDEN, EINDRUCKSVOLLEN und EINMALIGEN Vortrag </a:t>
            </a:r>
            <a:r>
              <a:rPr lang="de-DE" sz="1800" b="1"/>
              <a:t>machen können</a:t>
            </a:r>
            <a:endParaRPr lang="de-DE" sz="1800" b="1" dirty="0"/>
          </a:p>
        </p:txBody>
      </p:sp>
      <p:pic>
        <p:nvPicPr>
          <p:cNvPr id="4" name="Grafik 3"/>
          <p:cNvPicPr>
            <a:picLocks noChangeAspect="1"/>
          </p:cNvPicPr>
          <p:nvPr/>
        </p:nvPicPr>
        <p:blipFill>
          <a:blip r:embed="rId2"/>
          <a:stretch>
            <a:fillRect/>
          </a:stretch>
        </p:blipFill>
        <p:spPr>
          <a:xfrm>
            <a:off x="1690777" y="1777042"/>
            <a:ext cx="8911087" cy="4382219"/>
          </a:xfrm>
          <a:prstGeom prst="rect">
            <a:avLst/>
          </a:prstGeom>
        </p:spPr>
      </p:pic>
      <p:sp>
        <p:nvSpPr>
          <p:cNvPr id="5" name="Textfeld 4"/>
          <p:cNvSpPr txBox="1"/>
          <p:nvPr/>
        </p:nvSpPr>
        <p:spPr>
          <a:xfrm>
            <a:off x="897147" y="6288657"/>
            <a:ext cx="10360325" cy="261610"/>
          </a:xfrm>
          <a:prstGeom prst="rect">
            <a:avLst/>
          </a:prstGeom>
          <a:noFill/>
        </p:spPr>
        <p:txBody>
          <a:bodyPr wrap="square" rtlCol="0">
            <a:spAutoFit/>
          </a:bodyPr>
          <a:lstStyle/>
          <a:p>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21048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845389"/>
            <a:ext cx="9983926" cy="5624422"/>
          </a:xfrm>
        </p:spPr>
        <p:txBody>
          <a:bodyPr>
            <a:normAutofit fontScale="47500" lnSpcReduction="20000"/>
          </a:bodyPr>
          <a:lstStyle/>
          <a:p>
            <a:pPr algn="l"/>
            <a:r>
              <a:rPr lang="de-DE" sz="5900" b="1" dirty="0"/>
              <a:t>Sprache nutzt sich ab</a:t>
            </a:r>
          </a:p>
          <a:p>
            <a:pPr marL="0" indent="0" algn="l">
              <a:spcBef>
                <a:spcPts val="0"/>
              </a:spcBef>
              <a:buNone/>
            </a:pPr>
            <a:endParaRPr lang="de-DE" dirty="0"/>
          </a:p>
          <a:p>
            <a:pPr algn="l">
              <a:lnSpc>
                <a:spcPct val="170000"/>
              </a:lnSpc>
            </a:pPr>
            <a:endParaRPr lang="de-DE" dirty="0"/>
          </a:p>
          <a:p>
            <a:pPr algn="l">
              <a:lnSpc>
                <a:spcPct val="170000"/>
              </a:lnSpc>
            </a:pPr>
            <a:r>
              <a:rPr lang="de-DE" sz="3000" dirty="0"/>
              <a:t>Dass „</a:t>
            </a:r>
            <a:r>
              <a:rPr lang="de-DE" sz="3000" b="1" dirty="0"/>
              <a:t>die Sonne wie ein glühender Ball am Horizont versinkt </a:t>
            </a:r>
            <a:r>
              <a:rPr lang="de-DE" sz="3000" dirty="0"/>
              <a:t>„, </a:t>
            </a:r>
          </a:p>
          <a:p>
            <a:pPr algn="l">
              <a:lnSpc>
                <a:spcPct val="170000"/>
              </a:lnSpc>
            </a:pPr>
            <a:r>
              <a:rPr lang="de-DE" sz="3000" dirty="0"/>
              <a:t>mag vor HUNDERT Jahren sehr beeindruckend gewesen sein. </a:t>
            </a:r>
          </a:p>
          <a:p>
            <a:pPr algn="l">
              <a:lnSpc>
                <a:spcPct val="170000"/>
              </a:lnSpc>
            </a:pPr>
            <a:r>
              <a:rPr lang="de-DE" sz="3000" dirty="0"/>
              <a:t>Heute findet man solche Sätze vorwiegend in Bastei - Romanen </a:t>
            </a:r>
          </a:p>
          <a:p>
            <a:pPr algn="l">
              <a:lnSpc>
                <a:spcPct val="170000"/>
              </a:lnSpc>
            </a:pPr>
            <a:r>
              <a:rPr lang="de-DE" sz="3000" dirty="0"/>
              <a:t>oder Schlagern oder im OFF Ton „Was bisher geschah...“ </a:t>
            </a:r>
          </a:p>
          <a:p>
            <a:pPr algn="l">
              <a:lnSpc>
                <a:spcPct val="170000"/>
              </a:lnSpc>
            </a:pPr>
            <a:r>
              <a:rPr lang="de-DE" sz="3000" dirty="0"/>
              <a:t>von Telenovelas.</a:t>
            </a:r>
          </a:p>
          <a:p>
            <a:pPr algn="l">
              <a:lnSpc>
                <a:spcPct val="170000"/>
              </a:lnSpc>
            </a:pPr>
            <a:r>
              <a:rPr lang="de-DE" sz="3000" b="1" dirty="0"/>
              <a:t>Sprache verändert sich. </a:t>
            </a:r>
          </a:p>
          <a:p>
            <a:pPr algn="l">
              <a:lnSpc>
                <a:spcPct val="170000"/>
              </a:lnSpc>
            </a:pPr>
            <a:r>
              <a:rPr lang="de-DE" sz="3000" b="1" dirty="0"/>
              <a:t>Was ich ständig höre, verliert an Frische und Glaubwürdigkeit</a:t>
            </a:r>
            <a:r>
              <a:rPr lang="de-DE" sz="3000" dirty="0"/>
              <a:t>. </a:t>
            </a:r>
            <a:r>
              <a:rPr lang="de-DE" sz="3000" b="1" dirty="0"/>
              <a:t>Manche TV - Redaktionen haben Listen mit verbotenen Wörtern. </a:t>
            </a:r>
            <a:r>
              <a:rPr lang="de-DE" sz="3000" dirty="0"/>
              <a:t>Und das ist auch gut so!</a:t>
            </a:r>
          </a:p>
          <a:p>
            <a:pPr algn="l">
              <a:lnSpc>
                <a:spcPct val="170000"/>
              </a:lnSpc>
            </a:pPr>
            <a:r>
              <a:rPr lang="de-DE" sz="3000" dirty="0"/>
              <a:t>In einem täglichen News - Magazin gehören auf den Index Schöpfungen wie :</a:t>
            </a:r>
          </a:p>
          <a:p>
            <a:pPr algn="l">
              <a:lnSpc>
                <a:spcPct val="170000"/>
              </a:lnSpc>
            </a:pPr>
            <a:r>
              <a:rPr lang="de-DE" sz="3000" b="1" dirty="0"/>
              <a:t>"Ein grausiger Fund, Mauer des Schweigens, Glück im Unglück.“</a:t>
            </a:r>
          </a:p>
          <a:p>
            <a:pPr algn="l">
              <a:lnSpc>
                <a:spcPct val="170000"/>
              </a:lnSpc>
            </a:pPr>
            <a:r>
              <a:rPr lang="de-DE" sz="3000" dirty="0"/>
              <a:t>Wenn dann der Moderator auch noch feststellt, dass </a:t>
            </a:r>
            <a:r>
              <a:rPr lang="de-DE" sz="3000" b="1" dirty="0"/>
              <a:t>"nichts mehr so ist, wie es war", "dass vom</a:t>
            </a:r>
            <a:r>
              <a:rPr lang="de-DE" sz="3000" dirty="0"/>
              <a:t> </a:t>
            </a:r>
            <a:r>
              <a:rPr lang="de-DE" sz="3000" b="1" dirty="0"/>
              <a:t>Täter jede Spur fehlt ", </a:t>
            </a:r>
            <a:r>
              <a:rPr lang="de-DE" sz="3000" dirty="0"/>
              <a:t>und dass es  </a:t>
            </a:r>
            <a:r>
              <a:rPr lang="de-DE" sz="3000" b="1" dirty="0"/>
              <a:t>"kein Zurück gab", </a:t>
            </a:r>
            <a:r>
              <a:rPr lang="de-DE" sz="3000" dirty="0"/>
              <a:t>hört sich das einfach schrecklich beliebig  an. Wenn </a:t>
            </a:r>
            <a:r>
              <a:rPr lang="de-DE" sz="3000" b="1" dirty="0"/>
              <a:t>"das Unfassbare geschieht", </a:t>
            </a:r>
            <a:r>
              <a:rPr lang="de-DE" sz="3000" dirty="0"/>
              <a:t>und die Polizei </a:t>
            </a:r>
            <a:r>
              <a:rPr lang="de-DE" sz="3000" b="1" dirty="0"/>
              <a:t>"fieberhaft" </a:t>
            </a:r>
            <a:r>
              <a:rPr lang="de-DE" sz="3000" dirty="0"/>
              <a:t>sucht, aber </a:t>
            </a:r>
            <a:r>
              <a:rPr lang="de-DE" sz="3000" b="1" dirty="0"/>
              <a:t>"immer noch im</a:t>
            </a:r>
            <a:r>
              <a:rPr lang="de-DE" sz="3000" dirty="0"/>
              <a:t> </a:t>
            </a:r>
            <a:r>
              <a:rPr lang="de-DE" sz="3000" b="1" dirty="0"/>
              <a:t>Dunklen tappt", </a:t>
            </a:r>
            <a:r>
              <a:rPr lang="de-DE" sz="3000" dirty="0"/>
              <a:t>sinkt der Anspruch rapide, den die Sendung möglicherweise einmal hatte.</a:t>
            </a:r>
          </a:p>
          <a:p>
            <a:pPr marL="0" indent="0" algn="l">
              <a:spcBef>
                <a:spcPts val="0"/>
              </a:spcBef>
              <a:buNone/>
            </a:pPr>
            <a:endParaRPr lang="de-DE" dirty="0"/>
          </a:p>
        </p:txBody>
      </p:sp>
      <p:pic>
        <p:nvPicPr>
          <p:cNvPr id="4" name="Grafik 3"/>
          <p:cNvPicPr>
            <a:picLocks noChangeAspect="1"/>
          </p:cNvPicPr>
          <p:nvPr/>
        </p:nvPicPr>
        <p:blipFill>
          <a:blip r:embed="rId2"/>
          <a:stretch>
            <a:fillRect/>
          </a:stretch>
        </p:blipFill>
        <p:spPr>
          <a:xfrm>
            <a:off x="7888602" y="707366"/>
            <a:ext cx="3583713" cy="1682151"/>
          </a:xfrm>
          <a:prstGeom prst="rect">
            <a:avLst/>
          </a:prstGeom>
        </p:spPr>
      </p:pic>
      <p:sp>
        <p:nvSpPr>
          <p:cNvPr id="5" name="Textfeld 4"/>
          <p:cNvSpPr txBox="1"/>
          <p:nvPr/>
        </p:nvSpPr>
        <p:spPr>
          <a:xfrm>
            <a:off x="879894" y="6305909"/>
            <a:ext cx="10463842"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23161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5307257"/>
          </a:xfrm>
        </p:spPr>
        <p:txBody>
          <a:bodyPr>
            <a:normAutofit fontScale="32500" lnSpcReduction="20000"/>
          </a:bodyPr>
          <a:lstStyle/>
          <a:p>
            <a:pPr>
              <a:lnSpc>
                <a:spcPct val="170000"/>
              </a:lnSpc>
            </a:pPr>
            <a:r>
              <a:rPr lang="de-DE" sz="6200" b="1" dirty="0"/>
              <a:t>Wirkung durch Anschauung</a:t>
            </a:r>
          </a:p>
          <a:p>
            <a:pPr>
              <a:lnSpc>
                <a:spcPct val="170000"/>
              </a:lnSpc>
            </a:pPr>
            <a:endParaRPr lang="de-DE" b="1" dirty="0"/>
          </a:p>
          <a:p>
            <a:pPr algn="l">
              <a:lnSpc>
                <a:spcPct val="170000"/>
              </a:lnSpc>
            </a:pPr>
            <a:r>
              <a:rPr lang="de-DE" sz="4300" b="1" dirty="0"/>
              <a:t>Sprachbilder</a:t>
            </a:r>
            <a:r>
              <a:rPr lang="de-DE" sz="4300" dirty="0"/>
              <a:t> machen Gegenstände anschaulich und prägen sich ein.</a:t>
            </a:r>
          </a:p>
          <a:p>
            <a:pPr algn="l">
              <a:lnSpc>
                <a:spcPct val="170000"/>
              </a:lnSpc>
            </a:pPr>
            <a:r>
              <a:rPr lang="de-DE" sz="4300" dirty="0"/>
              <a:t>"Der Markt ist lustlos, matt, still, schläfrig, träge, die Geschäfte stocken, sind schleppend, sie ruhen, sind ohne Leben.</a:t>
            </a:r>
          </a:p>
          <a:p>
            <a:pPr algn="l">
              <a:lnSpc>
                <a:spcPct val="170000"/>
              </a:lnSpc>
            </a:pPr>
            <a:r>
              <a:rPr lang="de-DE" sz="4300" dirty="0"/>
              <a:t>Die Preise oder Kurse steigen, gehen in die Höhe, klettern, sinken usw.„</a:t>
            </a:r>
          </a:p>
          <a:p>
            <a:pPr algn="l">
              <a:lnSpc>
                <a:spcPct val="170000"/>
              </a:lnSpc>
            </a:pPr>
            <a:r>
              <a:rPr lang="de-DE" sz="4300" dirty="0"/>
              <a:t>Auch </a:t>
            </a:r>
            <a:r>
              <a:rPr lang="de-DE" sz="4300" b="1" dirty="0"/>
              <a:t>Vergleiche</a:t>
            </a:r>
            <a:r>
              <a:rPr lang="de-DE" sz="4300" dirty="0"/>
              <a:t> wecken die Aufnahmefähigkeit und regen zum Mitdenken an. So zum Beispiel: </a:t>
            </a:r>
          </a:p>
          <a:p>
            <a:pPr algn="l">
              <a:lnSpc>
                <a:spcPct val="170000"/>
              </a:lnSpc>
            </a:pPr>
            <a:r>
              <a:rPr lang="de-DE" sz="4300" dirty="0"/>
              <a:t>Die Kommunikationstechnik ist ein Kind, das noch in den Geburtswehen liegt.</a:t>
            </a:r>
          </a:p>
          <a:p>
            <a:pPr algn="l">
              <a:lnSpc>
                <a:spcPct val="170000"/>
              </a:lnSpc>
            </a:pPr>
            <a:r>
              <a:rPr lang="de-DE" sz="4300" dirty="0"/>
              <a:t>Farbe bringen auch folgende </a:t>
            </a:r>
            <a:r>
              <a:rPr lang="de-DE" sz="4300" b="1" dirty="0"/>
              <a:t>Bilder und Vergleiche:</a:t>
            </a:r>
          </a:p>
          <a:p>
            <a:pPr algn="l">
              <a:lnSpc>
                <a:spcPct val="170000"/>
              </a:lnSpc>
            </a:pPr>
            <a:r>
              <a:rPr lang="de-DE" sz="4300" b="1" dirty="0"/>
              <a:t>... im Sande verlaufen / ...uralter Zopf</a:t>
            </a:r>
          </a:p>
          <a:p>
            <a:pPr algn="l">
              <a:lnSpc>
                <a:spcPct val="170000"/>
              </a:lnSpc>
            </a:pPr>
            <a:r>
              <a:rPr lang="de-DE" sz="4300" b="1" dirty="0"/>
              <a:t>... mit dem scharfen Messer der Kritik / ... platzt wie eine Seifenblase.</a:t>
            </a:r>
          </a:p>
          <a:p>
            <a:pPr algn="l">
              <a:lnSpc>
                <a:spcPct val="170000"/>
              </a:lnSpc>
            </a:pPr>
            <a:r>
              <a:rPr lang="de-DE" sz="4300" b="1" dirty="0"/>
              <a:t>... wenn man der Sache auf den Zahn fühlt. / </a:t>
            </a:r>
          </a:p>
          <a:p>
            <a:pPr algn="l">
              <a:lnSpc>
                <a:spcPct val="170000"/>
              </a:lnSpc>
            </a:pPr>
            <a:r>
              <a:rPr lang="de-DE" sz="4300" b="1" dirty="0"/>
              <a:t>... wie Schnee in der Sonne schmilzt / ... Säulen der Vernunft.</a:t>
            </a:r>
          </a:p>
          <a:p>
            <a:pPr algn="l">
              <a:lnSpc>
                <a:spcPct val="170000"/>
              </a:lnSpc>
            </a:pPr>
            <a:r>
              <a:rPr lang="de-DE" sz="4300" dirty="0"/>
              <a:t>Außerdem rückt der Redner den Hörern menschlich näher, </a:t>
            </a:r>
          </a:p>
          <a:p>
            <a:pPr algn="l">
              <a:lnSpc>
                <a:spcPct val="170000"/>
              </a:lnSpc>
            </a:pPr>
            <a:r>
              <a:rPr lang="de-DE" sz="4300" dirty="0"/>
              <a:t>wenn er den Inhalt wirkungsvoll durch persönliche Erlebnisse</a:t>
            </a:r>
          </a:p>
          <a:p>
            <a:pPr algn="l">
              <a:lnSpc>
                <a:spcPct val="170000"/>
              </a:lnSpc>
            </a:pPr>
            <a:r>
              <a:rPr lang="de-DE" sz="4300" dirty="0"/>
              <a:t>oder Begebenheiten würzt</a:t>
            </a:r>
          </a:p>
        </p:txBody>
      </p:sp>
      <p:pic>
        <p:nvPicPr>
          <p:cNvPr id="4" name="Grafik 3"/>
          <p:cNvPicPr>
            <a:picLocks noChangeAspect="1"/>
          </p:cNvPicPr>
          <p:nvPr/>
        </p:nvPicPr>
        <p:blipFill>
          <a:blip r:embed="rId2"/>
          <a:stretch>
            <a:fillRect/>
          </a:stretch>
        </p:blipFill>
        <p:spPr>
          <a:xfrm>
            <a:off x="8245806" y="3900455"/>
            <a:ext cx="3132436" cy="2088290"/>
          </a:xfrm>
          <a:prstGeom prst="rect">
            <a:avLst/>
          </a:prstGeom>
        </p:spPr>
      </p:pic>
      <p:sp>
        <p:nvSpPr>
          <p:cNvPr id="5" name="Textfeld 4"/>
          <p:cNvSpPr txBox="1"/>
          <p:nvPr/>
        </p:nvSpPr>
        <p:spPr>
          <a:xfrm>
            <a:off x="828136" y="6290669"/>
            <a:ext cx="10550106"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22272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5831456"/>
          </a:xfrm>
        </p:spPr>
        <p:txBody>
          <a:bodyPr>
            <a:normAutofit fontScale="40000" lnSpcReduction="20000"/>
          </a:bodyPr>
          <a:lstStyle/>
          <a:p>
            <a:r>
              <a:rPr lang="de-DE" sz="7000" b="1" dirty="0"/>
              <a:t>METAPHER</a:t>
            </a:r>
          </a:p>
          <a:p>
            <a:endParaRPr lang="de-DE" sz="3600" b="1" dirty="0"/>
          </a:p>
          <a:p>
            <a:endParaRPr lang="de-DE" sz="3600" b="1" dirty="0"/>
          </a:p>
          <a:p>
            <a:pPr algn="l">
              <a:lnSpc>
                <a:spcPct val="160000"/>
              </a:lnSpc>
            </a:pPr>
            <a:r>
              <a:rPr lang="de-DE" sz="3600" b="1" dirty="0"/>
              <a:t>Stilmittel, bei dem eine Beschreibung aus einer Begriffswelt in eine andere Begriffswelt übertragen wird. </a:t>
            </a:r>
            <a:r>
              <a:rPr lang="de-DE" sz="3600" dirty="0"/>
              <a:t>Das Wort Altgriechisch/ wörtlich: Übertragung.</a:t>
            </a:r>
          </a:p>
          <a:p>
            <a:pPr algn="l">
              <a:lnSpc>
                <a:spcPct val="150000"/>
              </a:lnSpc>
            </a:pPr>
            <a:r>
              <a:rPr lang="de-DE" sz="3600" dirty="0"/>
              <a:t>Viele Metaphern - fester Bestandteil unserer Alltagssprache. Der Gebrauch einiger solcher Sinnbilder ist sogar notwendig, da es keine anderen Bezeichnungen für den jeweiligen Gegenstand gibt. </a:t>
            </a:r>
          </a:p>
          <a:p>
            <a:pPr algn="l">
              <a:lnSpc>
                <a:spcPct val="170000"/>
              </a:lnSpc>
            </a:pPr>
            <a:r>
              <a:rPr lang="de-DE" sz="3600" b="1" u="sng" dirty="0"/>
              <a:t>Notwendige Metaphern </a:t>
            </a:r>
            <a:r>
              <a:rPr lang="de-DE" sz="3600" dirty="0"/>
              <a:t>füllen Lücken in der Sprache. </a:t>
            </a:r>
          </a:p>
          <a:p>
            <a:pPr algn="l">
              <a:lnSpc>
                <a:spcPct val="170000"/>
              </a:lnSpc>
            </a:pPr>
            <a:r>
              <a:rPr lang="de-DE" sz="3600" dirty="0"/>
              <a:t>Z.B.:  </a:t>
            </a:r>
            <a:r>
              <a:rPr lang="de-DE" sz="3600" b="1" dirty="0"/>
              <a:t>Flaschenhals / Buchrücken / Briefkopf / Redefluss / Tischbein / Motorhaube</a:t>
            </a:r>
          </a:p>
          <a:p>
            <a:pPr algn="l">
              <a:lnSpc>
                <a:spcPct val="170000"/>
              </a:lnSpc>
            </a:pPr>
            <a:endParaRPr lang="de-DE" sz="3600" b="1" dirty="0"/>
          </a:p>
          <a:p>
            <a:pPr algn="l">
              <a:lnSpc>
                <a:spcPct val="170000"/>
              </a:lnSpc>
            </a:pPr>
            <a:r>
              <a:rPr lang="de-DE" sz="3600" b="1" u="sng" dirty="0" err="1"/>
              <a:t>Bewußte</a:t>
            </a:r>
            <a:r>
              <a:rPr lang="de-DE" sz="3600" b="1" u="sng" dirty="0"/>
              <a:t>, echte Metaphern: </a:t>
            </a:r>
            <a:r>
              <a:rPr lang="de-DE" sz="3600" dirty="0"/>
              <a:t>Gezielt als Stilfigur eingesetzt, um eine bestimmte Wirkung zu erzielen. Das Publikum wird durch das Stilmittel überrascht.</a:t>
            </a:r>
          </a:p>
          <a:p>
            <a:pPr algn="l">
              <a:lnSpc>
                <a:spcPct val="170000"/>
              </a:lnSpc>
            </a:pPr>
            <a:r>
              <a:rPr lang="de-DE" sz="3600" b="1" dirty="0"/>
              <a:t>Das europäische Haus / Fundament der Gesellschaft / Kernschmelze im Bankensystem</a:t>
            </a:r>
          </a:p>
          <a:p>
            <a:pPr algn="l">
              <a:lnSpc>
                <a:spcPct val="170000"/>
              </a:lnSpc>
            </a:pPr>
            <a:endParaRPr lang="de-DE" sz="3600" dirty="0"/>
          </a:p>
          <a:p>
            <a:pPr algn="l">
              <a:lnSpc>
                <a:spcPct val="170000"/>
              </a:lnSpc>
            </a:pPr>
            <a:r>
              <a:rPr lang="de-DE" sz="3600" b="1" u="sng" dirty="0"/>
              <a:t>Weitere Beispiele: </a:t>
            </a:r>
            <a:r>
              <a:rPr lang="de-DE" sz="3600" b="1" dirty="0"/>
              <a:t>Mauer des Schweigens / »Faust im Nacken« </a:t>
            </a:r>
            <a:r>
              <a:rPr lang="de-DE" sz="3600" dirty="0"/>
              <a:t>(unausweichliche Bedrohung) </a:t>
            </a:r>
            <a:r>
              <a:rPr lang="de-DE" sz="3600" b="1" dirty="0"/>
              <a:t>/ »Macht der Finsternis« </a:t>
            </a:r>
            <a:r>
              <a:rPr lang="de-DE" sz="3600" dirty="0"/>
              <a:t>(Kräfte des Bösen) </a:t>
            </a:r>
            <a:r>
              <a:rPr lang="de-DE" sz="3600" b="1" dirty="0"/>
              <a:t>/ »hässliches Entlein« </a:t>
            </a:r>
            <a:r>
              <a:rPr lang="de-DE" sz="3600" dirty="0"/>
              <a:t>(wenig attraktive Person) </a:t>
            </a:r>
            <a:r>
              <a:rPr lang="de-DE" sz="3600" b="1" dirty="0"/>
              <a:t>/ »etwas durch die rosarote Brille sehen« </a:t>
            </a:r>
            <a:r>
              <a:rPr lang="de-DE" sz="3600" dirty="0"/>
              <a:t>(etwas allzu positiv beurteilen)</a:t>
            </a:r>
          </a:p>
          <a:p>
            <a:pPr algn="l"/>
            <a:endParaRPr lang="de-DE" sz="3600" b="1" dirty="0"/>
          </a:p>
          <a:p>
            <a:pPr marL="0" indent="0" algn="ctr">
              <a:spcBef>
                <a:spcPts val="0"/>
              </a:spcBef>
              <a:buNone/>
            </a:pPr>
            <a:endParaRPr lang="de-DE" dirty="0"/>
          </a:p>
        </p:txBody>
      </p:sp>
      <p:sp>
        <p:nvSpPr>
          <p:cNvPr id="4" name="Textfeld 3"/>
          <p:cNvSpPr txBox="1"/>
          <p:nvPr/>
        </p:nvSpPr>
        <p:spPr>
          <a:xfrm>
            <a:off x="819509" y="6211019"/>
            <a:ext cx="10895163" cy="430887"/>
          </a:xfrm>
          <a:prstGeom prst="rect">
            <a:avLst/>
          </a:prstGeom>
          <a:noFill/>
        </p:spPr>
        <p:txBody>
          <a:bodyPr wrap="square" rtlCol="0">
            <a:spAutoFit/>
          </a:bodyPr>
          <a:lstStyle/>
          <a:p>
            <a:pPr algn="ctr"/>
            <a:endParaRPr lang="de-DE" sz="1100" dirty="0"/>
          </a:p>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9309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917720"/>
          </a:xfrm>
        </p:spPr>
        <p:txBody>
          <a:bodyPr/>
          <a:lstStyle/>
          <a:p>
            <a:pPr algn="l">
              <a:lnSpc>
                <a:spcPct val="150000"/>
              </a:lnSpc>
            </a:pPr>
            <a:r>
              <a:rPr lang="de-DE" sz="2000" b="1" dirty="0"/>
              <a:t>SPRACHBILDER / METAPHERN:  </a:t>
            </a:r>
          </a:p>
          <a:p>
            <a:pPr algn="l">
              <a:lnSpc>
                <a:spcPct val="150000"/>
              </a:lnSpc>
            </a:pPr>
            <a:r>
              <a:rPr lang="de-DE" sz="2000" b="1" dirty="0"/>
              <a:t>Gemeinsames Training - Texten - Extemporieren - Fabulieren zu:</a:t>
            </a:r>
          </a:p>
          <a:p>
            <a:pPr algn="l"/>
            <a:endParaRPr lang="de-DE" dirty="0"/>
          </a:p>
          <a:p>
            <a:pPr algn="l"/>
            <a:endParaRPr lang="de-DE" dirty="0"/>
          </a:p>
          <a:p>
            <a:pPr marL="0" indent="0" algn="ctr">
              <a:spcBef>
                <a:spcPts val="0"/>
              </a:spcBef>
              <a:buNone/>
            </a:pPr>
            <a:endParaRPr lang="de-DE" dirty="0"/>
          </a:p>
        </p:txBody>
      </p:sp>
      <p:pic>
        <p:nvPicPr>
          <p:cNvPr id="4" name="Grafik 3"/>
          <p:cNvPicPr>
            <a:picLocks noChangeAspect="1"/>
          </p:cNvPicPr>
          <p:nvPr/>
        </p:nvPicPr>
        <p:blipFill>
          <a:blip r:embed="rId2"/>
          <a:stretch>
            <a:fillRect/>
          </a:stretch>
        </p:blipFill>
        <p:spPr>
          <a:xfrm>
            <a:off x="733245" y="1696314"/>
            <a:ext cx="2952410" cy="2214307"/>
          </a:xfrm>
          <a:prstGeom prst="rect">
            <a:avLst/>
          </a:prstGeom>
        </p:spPr>
      </p:pic>
      <p:pic>
        <p:nvPicPr>
          <p:cNvPr id="5" name="Grafik 4"/>
          <p:cNvPicPr>
            <a:picLocks noChangeAspect="1"/>
          </p:cNvPicPr>
          <p:nvPr/>
        </p:nvPicPr>
        <p:blipFill>
          <a:blip r:embed="rId3"/>
          <a:stretch>
            <a:fillRect/>
          </a:stretch>
        </p:blipFill>
        <p:spPr>
          <a:xfrm>
            <a:off x="4566556" y="1669694"/>
            <a:ext cx="2240927" cy="2240927"/>
          </a:xfrm>
          <a:prstGeom prst="rect">
            <a:avLst/>
          </a:prstGeom>
        </p:spPr>
      </p:pic>
      <p:pic>
        <p:nvPicPr>
          <p:cNvPr id="6" name="Grafik 5"/>
          <p:cNvPicPr>
            <a:picLocks noChangeAspect="1"/>
          </p:cNvPicPr>
          <p:nvPr/>
        </p:nvPicPr>
        <p:blipFill>
          <a:blip r:embed="rId4"/>
          <a:stretch>
            <a:fillRect/>
          </a:stretch>
        </p:blipFill>
        <p:spPr>
          <a:xfrm>
            <a:off x="6807483" y="1687297"/>
            <a:ext cx="4710054" cy="2216496"/>
          </a:xfrm>
          <a:prstGeom prst="rect">
            <a:avLst/>
          </a:prstGeom>
        </p:spPr>
      </p:pic>
      <p:pic>
        <p:nvPicPr>
          <p:cNvPr id="7" name="Picture 2" descr="https://lh3.googleusercontent.com/proxy/59NDAMK26nIM1MHCKSvBgeZOXz57Aj7qSoSdDHPGrg3Ryf8_0JSTlid-ezrc5IywjlU8mMF1PKUo7nweK8e79r_Cpw=w426-h240-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45" y="3910622"/>
            <a:ext cx="3327305" cy="220510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6"/>
          <a:stretch>
            <a:fillRect/>
          </a:stretch>
        </p:blipFill>
        <p:spPr>
          <a:xfrm>
            <a:off x="4197760" y="3919122"/>
            <a:ext cx="3615586" cy="2196603"/>
          </a:xfrm>
          <a:prstGeom prst="rect">
            <a:avLst/>
          </a:prstGeom>
        </p:spPr>
      </p:pic>
      <p:pic>
        <p:nvPicPr>
          <p:cNvPr id="9" name="Grafik 8"/>
          <p:cNvPicPr>
            <a:picLocks noChangeAspect="1"/>
          </p:cNvPicPr>
          <p:nvPr/>
        </p:nvPicPr>
        <p:blipFill>
          <a:blip r:embed="rId7"/>
          <a:stretch>
            <a:fillRect/>
          </a:stretch>
        </p:blipFill>
        <p:spPr>
          <a:xfrm>
            <a:off x="8821363" y="3928224"/>
            <a:ext cx="2696174" cy="2203431"/>
          </a:xfrm>
          <a:prstGeom prst="rect">
            <a:avLst/>
          </a:prstGeom>
        </p:spPr>
      </p:pic>
      <p:sp>
        <p:nvSpPr>
          <p:cNvPr id="10" name="Textfeld 9"/>
          <p:cNvSpPr txBox="1"/>
          <p:nvPr/>
        </p:nvSpPr>
        <p:spPr>
          <a:xfrm>
            <a:off x="836762" y="6331789"/>
            <a:ext cx="10808898"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9407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538158"/>
          </a:xfrm>
        </p:spPr>
        <p:txBody>
          <a:bodyPr>
            <a:normAutofit/>
          </a:bodyPr>
          <a:lstStyle/>
          <a:p>
            <a:endParaRPr lang="de-DE" b="1" dirty="0"/>
          </a:p>
          <a:p>
            <a:r>
              <a:rPr lang="de-DE" b="1" dirty="0"/>
              <a:t>Begriffe definieren - Gemeinsames Training</a:t>
            </a:r>
          </a:p>
          <a:p>
            <a:endParaRPr lang="de-DE" b="1" dirty="0"/>
          </a:p>
          <a:p>
            <a:pPr algn="l">
              <a:lnSpc>
                <a:spcPct val="150000"/>
              </a:lnSpc>
            </a:pPr>
            <a:r>
              <a:rPr lang="de-DE" sz="1600" dirty="0"/>
              <a:t>Wer wirken will, muss zu </a:t>
            </a:r>
            <a:r>
              <a:rPr lang="de-DE" sz="1600" b="1" dirty="0"/>
              <a:t>schneller, scharfer Begriffsbestimmung </a:t>
            </a:r>
            <a:r>
              <a:rPr lang="de-DE" sz="1600" dirty="0"/>
              <a:t>fähig sein.</a:t>
            </a:r>
          </a:p>
          <a:p>
            <a:pPr algn="l">
              <a:lnSpc>
                <a:spcPct val="150000"/>
              </a:lnSpc>
            </a:pPr>
            <a:r>
              <a:rPr lang="de-DE" sz="1600" dirty="0"/>
              <a:t>"Was verstehen Sie eigentlich unter...?"</a:t>
            </a:r>
          </a:p>
          <a:p>
            <a:pPr algn="l">
              <a:lnSpc>
                <a:spcPct val="150000"/>
              </a:lnSpc>
            </a:pPr>
            <a:r>
              <a:rPr lang="de-DE" sz="1600" dirty="0"/>
              <a:t>Die Erfordernisse von Rede und Verhandlung sind:</a:t>
            </a:r>
          </a:p>
          <a:p>
            <a:pPr algn="l">
              <a:lnSpc>
                <a:spcPct val="150000"/>
              </a:lnSpc>
            </a:pPr>
            <a:r>
              <a:rPr lang="de-DE" sz="1600" b="1" dirty="0"/>
              <a:t>Definieren, Disponieren, Formulieren, Vortragen.</a:t>
            </a:r>
          </a:p>
          <a:p>
            <a:pPr algn="l">
              <a:lnSpc>
                <a:spcPct val="150000"/>
              </a:lnSpc>
            </a:pPr>
            <a:r>
              <a:rPr lang="de-DE" sz="1600" dirty="0"/>
              <a:t>Das können Sie trainieren.</a:t>
            </a:r>
          </a:p>
          <a:p>
            <a:pPr algn="l">
              <a:lnSpc>
                <a:spcPct val="150000"/>
              </a:lnSpc>
            </a:pPr>
            <a:r>
              <a:rPr lang="de-DE" sz="1600" dirty="0"/>
              <a:t>Jeder weiß, was ein Globus ist.</a:t>
            </a:r>
          </a:p>
          <a:p>
            <a:pPr algn="l">
              <a:lnSpc>
                <a:spcPct val="150000"/>
              </a:lnSpc>
            </a:pPr>
            <a:r>
              <a:rPr lang="de-DE" sz="1600" dirty="0"/>
              <a:t>Jedoch kann nicht jeder, spontan aufgefordert,</a:t>
            </a:r>
          </a:p>
          <a:p>
            <a:pPr algn="l">
              <a:lnSpc>
                <a:spcPct val="150000"/>
              </a:lnSpc>
            </a:pPr>
            <a:r>
              <a:rPr lang="de-DE" sz="1600" dirty="0"/>
              <a:t>eine genaue Bestimmung geben und sofort antworten.</a:t>
            </a:r>
          </a:p>
          <a:p>
            <a:pPr algn="l">
              <a:lnSpc>
                <a:spcPct val="150000"/>
              </a:lnSpc>
            </a:pPr>
            <a:r>
              <a:rPr lang="de-DE" sz="1600" b="1" dirty="0"/>
              <a:t>"Ein Globus ist eine drehbare Kugel</a:t>
            </a:r>
          </a:p>
          <a:p>
            <a:pPr algn="l">
              <a:lnSpc>
                <a:spcPct val="150000"/>
              </a:lnSpc>
            </a:pPr>
            <a:r>
              <a:rPr lang="de-DE" sz="1600" b="1" dirty="0"/>
              <a:t>mit einem farbig ausgeführten Abbild </a:t>
            </a:r>
          </a:p>
          <a:p>
            <a:pPr algn="l">
              <a:lnSpc>
                <a:spcPct val="150000"/>
              </a:lnSpc>
            </a:pPr>
            <a:r>
              <a:rPr lang="de-DE" sz="1600" b="1" dirty="0"/>
              <a:t>der Erdoberfläche.„</a:t>
            </a:r>
          </a:p>
          <a:p>
            <a:pPr algn="l">
              <a:lnSpc>
                <a:spcPct val="150000"/>
              </a:lnSpc>
            </a:pPr>
            <a:r>
              <a:rPr lang="de-DE" sz="1600" dirty="0"/>
              <a:t>Erklären Sie nun bitte </a:t>
            </a:r>
            <a:r>
              <a:rPr lang="de-DE" sz="1600" b="1" dirty="0"/>
              <a:t>eine Kette oder ein Zahnrad!</a:t>
            </a:r>
          </a:p>
          <a:p>
            <a:pPr algn="l">
              <a:lnSpc>
                <a:spcPct val="150000"/>
              </a:lnSpc>
            </a:pPr>
            <a:endParaRPr lang="de-DE" sz="1600" dirty="0"/>
          </a:p>
          <a:p>
            <a:pPr marL="0" indent="0" algn="l">
              <a:spcBef>
                <a:spcPts val="0"/>
              </a:spcBef>
              <a:buNone/>
            </a:pPr>
            <a:endParaRPr lang="de-DE" dirty="0"/>
          </a:p>
        </p:txBody>
      </p:sp>
      <p:pic>
        <p:nvPicPr>
          <p:cNvPr id="4" name="Grafik 3"/>
          <p:cNvPicPr>
            <a:picLocks noChangeAspect="1"/>
          </p:cNvPicPr>
          <p:nvPr/>
        </p:nvPicPr>
        <p:blipFill>
          <a:blip r:embed="rId2"/>
          <a:stretch>
            <a:fillRect/>
          </a:stretch>
        </p:blipFill>
        <p:spPr>
          <a:xfrm>
            <a:off x="7970807" y="2167870"/>
            <a:ext cx="3378798" cy="3879959"/>
          </a:xfrm>
          <a:prstGeom prst="rect">
            <a:avLst/>
          </a:prstGeom>
        </p:spPr>
      </p:pic>
      <p:sp>
        <p:nvSpPr>
          <p:cNvPr id="5" name="Textfeld 4"/>
          <p:cNvSpPr txBox="1"/>
          <p:nvPr/>
        </p:nvSpPr>
        <p:spPr>
          <a:xfrm>
            <a:off x="948906" y="6418053"/>
            <a:ext cx="10512843"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31148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76377"/>
            <a:ext cx="11145328" cy="5451895"/>
          </a:xfrm>
        </p:spPr>
        <p:txBody>
          <a:bodyPr>
            <a:normAutofit fontScale="55000" lnSpcReduction="20000"/>
          </a:bodyPr>
          <a:lstStyle/>
          <a:p>
            <a:pPr algn="l">
              <a:lnSpc>
                <a:spcPct val="170000"/>
              </a:lnSpc>
            </a:pPr>
            <a:r>
              <a:rPr lang="de-DE" sz="3200" b="1" dirty="0"/>
              <a:t>7. </a:t>
            </a:r>
            <a:r>
              <a:rPr lang="de-DE" sz="3200" b="1" dirty="0" err="1"/>
              <a:t>Storytelling</a:t>
            </a:r>
            <a:r>
              <a:rPr lang="de-DE" sz="3200" b="1" dirty="0"/>
              <a:t> - </a:t>
            </a:r>
            <a:r>
              <a:rPr lang="de-DE" sz="3200" b="1" dirty="0"/>
              <a:t>ERZÄHLEN SIE GUTE GESCHICHTEN MIT LERN -, SCHMUNZEL -, NACHHALTIGKEITSEFFEKT UND HELDEN</a:t>
            </a:r>
          </a:p>
          <a:p>
            <a:pPr algn="l"/>
            <a:endParaRPr lang="de-DE" dirty="0"/>
          </a:p>
          <a:p>
            <a:pPr algn="l">
              <a:lnSpc>
                <a:spcPct val="160000"/>
              </a:lnSpc>
            </a:pPr>
            <a:r>
              <a:rPr lang="de-DE" sz="2200" dirty="0"/>
              <a:t>In den ersten Wochen an der Hochschule händigte der Professor seinen Studenten einen Fragebogen aus. Es war eine Art Quiz über ihre Motivation hier zu studieren, gemischt mit einigen Fragen zur Uni selbst. </a:t>
            </a:r>
          </a:p>
          <a:p>
            <a:pPr algn="l">
              <a:lnSpc>
                <a:spcPct val="160000"/>
              </a:lnSpc>
            </a:pPr>
            <a:r>
              <a:rPr lang="de-DE" sz="2200" dirty="0"/>
              <a:t>Nur die letzte Frage fiel aus dem Rahmen, sie lautete: "Wie heißt die Frau mit Vornamen, die regelmäßig diesen Hörsaal reinigt?" Tatsächlich konnte niemand die Frage beantworten. Zwar hatten die meisten der Studenten die Putzfrau schon ein paar Mal gesehen, wussten,  dass sie um die 50 war, dunkle Haare hatte und einen spanischen Akzent. </a:t>
            </a:r>
          </a:p>
          <a:p>
            <a:pPr algn="l">
              <a:lnSpc>
                <a:spcPct val="160000"/>
              </a:lnSpc>
            </a:pPr>
            <a:r>
              <a:rPr lang="de-DE" sz="2200" dirty="0"/>
              <a:t>Aber ihren Namen kannte keiner. Wie auch? Niemand hatte mit ihr je ein Wort gewechselt. Also ließen die meisten das Antwortfeld zu dieser Frage frei (einige schrieben einen geratenen Namen hin).</a:t>
            </a:r>
          </a:p>
          <a:p>
            <a:pPr algn="l">
              <a:lnSpc>
                <a:spcPct val="160000"/>
              </a:lnSpc>
            </a:pPr>
            <a:endParaRPr lang="de-DE" sz="2200" dirty="0"/>
          </a:p>
          <a:p>
            <a:pPr algn="l">
              <a:lnSpc>
                <a:spcPct val="160000"/>
              </a:lnSpc>
            </a:pPr>
            <a:r>
              <a:rPr lang="de-DE" sz="2200" dirty="0"/>
              <a:t>Als alle den Fragebogen abgaben, sprach ein Student den Professor auf diese Frage an: "Wird diese Frage Einfluss auf die Gesamtnote am Ende des Semesters haben?", wollte er wissen. "Absolut", antwortete der Professor und erklärte auch warum: </a:t>
            </a:r>
            <a:r>
              <a:rPr lang="de-DE" sz="2200" b="1" dirty="0"/>
              <a:t>"In Ihrer Karriere werden Sie einen Haufen Leute kennenlernen. </a:t>
            </a:r>
          </a:p>
          <a:p>
            <a:pPr algn="l">
              <a:lnSpc>
                <a:spcPct val="160000"/>
              </a:lnSpc>
            </a:pPr>
            <a:endParaRPr lang="de-DE" sz="2200" b="1" dirty="0"/>
          </a:p>
          <a:p>
            <a:pPr algn="l">
              <a:lnSpc>
                <a:spcPct val="160000"/>
              </a:lnSpc>
            </a:pPr>
            <a:r>
              <a:rPr lang="de-DE" sz="2200" b="1" dirty="0"/>
              <a:t>Und alle werden sehr wichtig sein. Und ich meine </a:t>
            </a:r>
            <a:r>
              <a:rPr lang="de-DE" sz="3200" b="1" dirty="0"/>
              <a:t>wirklich ALLE. Jeder einzelne </a:t>
            </a:r>
          </a:p>
          <a:p>
            <a:pPr algn="l">
              <a:lnSpc>
                <a:spcPct val="160000"/>
              </a:lnSpc>
            </a:pPr>
            <a:r>
              <a:rPr lang="de-DE" sz="2200" b="1" dirty="0"/>
              <a:t>davon verdient Ihre Aufmerksamkeit, Ihre Zuwendung – zumindest aber ein Lächeln."</a:t>
            </a:r>
          </a:p>
          <a:p>
            <a:pPr algn="l">
              <a:lnSpc>
                <a:spcPct val="160000"/>
              </a:lnSpc>
            </a:pPr>
            <a:r>
              <a:rPr lang="de-DE" sz="2200" dirty="0"/>
              <a:t>Der Student vergaß diese Lektion nie – ebenso wie den Namen der Putzfrau, </a:t>
            </a:r>
          </a:p>
          <a:p>
            <a:pPr algn="l">
              <a:lnSpc>
                <a:spcPct val="160000"/>
              </a:lnSpc>
            </a:pPr>
            <a:r>
              <a:rPr lang="de-DE" sz="2200" dirty="0"/>
              <a:t>nach dem er sich kurz darauf bei ihr erkundigte. Sie hieß Dorothy.</a:t>
            </a:r>
          </a:p>
          <a:p>
            <a:pPr marL="0" indent="0" algn="ctr">
              <a:spcBef>
                <a:spcPts val="0"/>
              </a:spcBef>
              <a:buNone/>
            </a:pPr>
            <a:endParaRPr lang="de-DE" dirty="0"/>
          </a:p>
        </p:txBody>
      </p:sp>
      <p:sp>
        <p:nvSpPr>
          <p:cNvPr id="4" name="Textfeld 3"/>
          <p:cNvSpPr txBox="1"/>
          <p:nvPr/>
        </p:nvSpPr>
        <p:spPr>
          <a:xfrm>
            <a:off x="862642" y="6288657"/>
            <a:ext cx="10584611"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7677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897147"/>
            <a:ext cx="11145328" cy="5503653"/>
          </a:xfrm>
        </p:spPr>
        <p:txBody>
          <a:bodyPr>
            <a:normAutofit lnSpcReduction="10000"/>
          </a:bodyPr>
          <a:lstStyle/>
          <a:p>
            <a:pPr algn="l"/>
            <a:r>
              <a:rPr lang="de-DE" b="1" dirty="0"/>
              <a:t>Storytelling Beispiel: Der Blick für das Wesentliche</a:t>
            </a:r>
          </a:p>
          <a:p>
            <a:pPr>
              <a:lnSpc>
                <a:spcPct val="150000"/>
              </a:lnSpc>
            </a:pPr>
            <a:endParaRPr lang="de-DE" sz="1400" dirty="0"/>
          </a:p>
          <a:p>
            <a:pPr algn="l">
              <a:lnSpc>
                <a:spcPct val="150000"/>
              </a:lnSpc>
            </a:pPr>
            <a:r>
              <a:rPr lang="de-DE" sz="1400" b="1" dirty="0"/>
              <a:t>Sherlock Holmes und Doktor Watson gingen campen. </a:t>
            </a:r>
          </a:p>
          <a:p>
            <a:pPr algn="l">
              <a:lnSpc>
                <a:spcPct val="150000"/>
              </a:lnSpc>
            </a:pPr>
            <a:r>
              <a:rPr lang="de-DE" sz="1400" dirty="0"/>
              <a:t>Nachdem sie ihr Zelt aufgebaut hatten, gingen sie früh schlafen. </a:t>
            </a:r>
          </a:p>
          <a:p>
            <a:pPr algn="l">
              <a:lnSpc>
                <a:spcPct val="150000"/>
              </a:lnSpc>
            </a:pPr>
            <a:r>
              <a:rPr lang="de-DE" sz="1400" dirty="0"/>
              <a:t>In der Nacht wachte Holmes auf und weckte seinen Assistenten: </a:t>
            </a:r>
          </a:p>
          <a:p>
            <a:pPr algn="l">
              <a:lnSpc>
                <a:spcPct val="150000"/>
              </a:lnSpc>
            </a:pPr>
            <a:r>
              <a:rPr lang="de-DE" sz="1400" dirty="0"/>
              <a:t>"Watson", sagte er, "öffne die Augen und schau hinauf zum Himmel. Was siehst du?" </a:t>
            </a:r>
          </a:p>
          <a:p>
            <a:pPr algn="l">
              <a:lnSpc>
                <a:spcPct val="150000"/>
              </a:lnSpc>
            </a:pPr>
            <a:r>
              <a:rPr lang="de-DE" sz="1400" dirty="0"/>
              <a:t>Watson antwortete schlaftrunken: </a:t>
            </a:r>
            <a:r>
              <a:rPr lang="de-DE" sz="1400" b="1" dirty="0"/>
              <a:t>"Ich sehe Sterne, unendlich viele Sterne."</a:t>
            </a:r>
          </a:p>
          <a:p>
            <a:pPr algn="l">
              <a:lnSpc>
                <a:spcPct val="150000"/>
              </a:lnSpc>
            </a:pPr>
            <a:r>
              <a:rPr lang="de-DE" sz="1400" dirty="0"/>
              <a:t>"Und was sagt dir das, Watson?", fragte Holmes. </a:t>
            </a:r>
          </a:p>
          <a:p>
            <a:pPr algn="l">
              <a:lnSpc>
                <a:spcPct val="150000"/>
              </a:lnSpc>
            </a:pPr>
            <a:r>
              <a:rPr lang="de-DE" sz="1400" dirty="0"/>
              <a:t>Watson dachte kurz nach. </a:t>
            </a:r>
          </a:p>
          <a:p>
            <a:pPr algn="l">
              <a:lnSpc>
                <a:spcPct val="150000"/>
              </a:lnSpc>
            </a:pPr>
            <a:r>
              <a:rPr lang="de-DE" sz="1400" dirty="0"/>
              <a:t>"Das sagt mir, dass dort draußen </a:t>
            </a:r>
          </a:p>
          <a:p>
            <a:pPr algn="l">
              <a:lnSpc>
                <a:spcPct val="150000"/>
              </a:lnSpc>
            </a:pPr>
            <a:r>
              <a:rPr lang="de-DE" sz="1400" dirty="0"/>
              <a:t>unzählige Galaxien und Tausende Planeten sind. </a:t>
            </a:r>
          </a:p>
          <a:p>
            <a:pPr algn="l">
              <a:lnSpc>
                <a:spcPct val="150000"/>
              </a:lnSpc>
            </a:pPr>
            <a:r>
              <a:rPr lang="de-DE" sz="1400" dirty="0"/>
              <a:t>Ich nehme deshalb an, </a:t>
            </a:r>
          </a:p>
          <a:p>
            <a:pPr algn="l">
              <a:lnSpc>
                <a:spcPct val="150000"/>
              </a:lnSpc>
            </a:pPr>
            <a:r>
              <a:rPr lang="de-DE" sz="1400" dirty="0"/>
              <a:t>dass eine Menge gegen die Theorie spricht, </a:t>
            </a:r>
          </a:p>
          <a:p>
            <a:pPr algn="l">
              <a:lnSpc>
                <a:spcPct val="150000"/>
              </a:lnSpc>
            </a:pPr>
            <a:r>
              <a:rPr lang="de-DE" sz="1400" dirty="0"/>
              <a:t>wir wären allein im Universum. </a:t>
            </a:r>
          </a:p>
          <a:p>
            <a:pPr algn="l">
              <a:lnSpc>
                <a:spcPct val="150000"/>
              </a:lnSpc>
            </a:pPr>
            <a:r>
              <a:rPr lang="de-DE" sz="1400" dirty="0"/>
              <a:t>Und was sagt es dir, Holmes?" – </a:t>
            </a:r>
          </a:p>
          <a:p>
            <a:pPr algn="l">
              <a:lnSpc>
                <a:spcPct val="150000"/>
              </a:lnSpc>
            </a:pPr>
            <a:r>
              <a:rPr lang="de-DE" sz="1400" dirty="0"/>
              <a:t>"Watson, du bist ein Narr", rief Holmes. </a:t>
            </a:r>
          </a:p>
          <a:p>
            <a:pPr algn="l">
              <a:lnSpc>
                <a:spcPct val="150000"/>
              </a:lnSpc>
            </a:pPr>
            <a:r>
              <a:rPr lang="de-DE" sz="1400" b="1" dirty="0"/>
              <a:t>"Mir sagt es, dass jemand unser Zelt gestohlen hat!" </a:t>
            </a:r>
          </a:p>
          <a:p>
            <a:pPr algn="l"/>
            <a:endParaRPr lang="de-DE" dirty="0"/>
          </a:p>
          <a:p>
            <a:pPr marL="0" indent="0" algn="ctr">
              <a:spcBef>
                <a:spcPts val="0"/>
              </a:spcBef>
              <a:buNone/>
            </a:pPr>
            <a:endParaRPr lang="de-DE" dirty="0"/>
          </a:p>
        </p:txBody>
      </p:sp>
      <p:pic>
        <p:nvPicPr>
          <p:cNvPr id="4" name="Grafik 3"/>
          <p:cNvPicPr>
            <a:picLocks noChangeAspect="1"/>
          </p:cNvPicPr>
          <p:nvPr/>
        </p:nvPicPr>
        <p:blipFill>
          <a:blip r:embed="rId2"/>
          <a:stretch>
            <a:fillRect/>
          </a:stretch>
        </p:blipFill>
        <p:spPr>
          <a:xfrm>
            <a:off x="7375503" y="3171111"/>
            <a:ext cx="4104371" cy="2961010"/>
          </a:xfrm>
          <a:prstGeom prst="rect">
            <a:avLst/>
          </a:prstGeom>
        </p:spPr>
      </p:pic>
      <p:sp>
        <p:nvSpPr>
          <p:cNvPr id="5" name="Textfeld 4"/>
          <p:cNvSpPr txBox="1"/>
          <p:nvPr/>
        </p:nvSpPr>
        <p:spPr>
          <a:xfrm>
            <a:off x="905774" y="6297283"/>
            <a:ext cx="10574100"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6390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917720"/>
          </a:xfrm>
        </p:spPr>
        <p:txBody>
          <a:bodyPr/>
          <a:lstStyle/>
          <a:p>
            <a:endParaRPr lang="de-DE" b="1" dirty="0"/>
          </a:p>
          <a:p>
            <a:r>
              <a:rPr lang="de-DE" b="1" dirty="0"/>
              <a:t>DRAMATURGIE</a:t>
            </a:r>
          </a:p>
          <a:p>
            <a:pPr marL="0" indent="0" algn="ctr">
              <a:spcBef>
                <a:spcPts val="0"/>
              </a:spcBef>
              <a:buNone/>
            </a:pPr>
            <a:endParaRPr lang="de-DE" dirty="0"/>
          </a:p>
        </p:txBody>
      </p:sp>
      <p:pic>
        <p:nvPicPr>
          <p:cNvPr id="4" name="Inhaltsplatzhalter 6"/>
          <p:cNvPicPr>
            <a:picLocks noChangeAspect="1"/>
          </p:cNvPicPr>
          <p:nvPr/>
        </p:nvPicPr>
        <p:blipFill>
          <a:blip r:embed="rId2"/>
          <a:stretch>
            <a:fillRect/>
          </a:stretch>
        </p:blipFill>
        <p:spPr>
          <a:xfrm>
            <a:off x="1659435" y="1651873"/>
            <a:ext cx="9420045" cy="4459866"/>
          </a:xfrm>
          <a:prstGeom prst="rect">
            <a:avLst/>
          </a:prstGeom>
        </p:spPr>
      </p:pic>
      <p:sp>
        <p:nvSpPr>
          <p:cNvPr id="5" name="Textfeld 4"/>
          <p:cNvSpPr txBox="1"/>
          <p:nvPr/>
        </p:nvSpPr>
        <p:spPr>
          <a:xfrm>
            <a:off x="733245" y="6305909"/>
            <a:ext cx="10636370"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371845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434641"/>
          </a:xfrm>
        </p:spPr>
        <p:txBody>
          <a:bodyPr>
            <a:normAutofit fontScale="62500" lnSpcReduction="20000"/>
          </a:bodyPr>
          <a:lstStyle/>
          <a:p>
            <a:pPr>
              <a:lnSpc>
                <a:spcPct val="170000"/>
              </a:lnSpc>
            </a:pPr>
            <a:r>
              <a:rPr lang="de-DE" sz="4400" b="1" dirty="0"/>
              <a:t>7 A:  TRAINING STORYTELLING: </a:t>
            </a:r>
          </a:p>
          <a:p>
            <a:pPr algn="l">
              <a:lnSpc>
                <a:spcPct val="170000"/>
              </a:lnSpc>
            </a:pPr>
            <a:endParaRPr lang="de-DE" sz="3200" b="1" dirty="0"/>
          </a:p>
          <a:p>
            <a:pPr algn="l">
              <a:lnSpc>
                <a:spcPct val="170000"/>
              </a:lnSpc>
            </a:pPr>
            <a:r>
              <a:rPr lang="de-DE" sz="3200" b="1" dirty="0"/>
              <a:t>Erzählen Sie uns eine / Ihre Geschichte zu einem Thema Ihrer Wahl </a:t>
            </a:r>
          </a:p>
          <a:p>
            <a:pPr algn="l"/>
            <a:endParaRPr lang="de-DE" sz="2000" b="1" dirty="0"/>
          </a:p>
          <a:p>
            <a:pPr algn="l">
              <a:lnSpc>
                <a:spcPct val="160000"/>
              </a:lnSpc>
            </a:pPr>
            <a:r>
              <a:rPr lang="de-DE" sz="2200" dirty="0"/>
              <a:t>Bitte beachten:</a:t>
            </a:r>
          </a:p>
          <a:p>
            <a:pPr algn="l">
              <a:lnSpc>
                <a:spcPct val="160000"/>
              </a:lnSpc>
            </a:pPr>
            <a:r>
              <a:rPr lang="de-DE" sz="2200" dirty="0"/>
              <a:t>Die optimale Erzählgeschichte folgt stets den gleichen Regeln, einer typischen Dramaturgie. </a:t>
            </a:r>
          </a:p>
          <a:p>
            <a:pPr algn="l">
              <a:lnSpc>
                <a:spcPct val="160000"/>
              </a:lnSpc>
            </a:pPr>
            <a:r>
              <a:rPr lang="de-DE" sz="2200" dirty="0"/>
              <a:t>Als Kompositionsprinzip erzeugt sie einen </a:t>
            </a:r>
            <a:r>
              <a:rPr lang="de-DE" sz="2900" b="1" dirty="0"/>
              <a:t>Spannungsbogen,</a:t>
            </a:r>
          </a:p>
          <a:p>
            <a:pPr algn="l">
              <a:lnSpc>
                <a:spcPct val="160000"/>
              </a:lnSpc>
            </a:pPr>
            <a:r>
              <a:rPr lang="de-DE" sz="2200" dirty="0"/>
              <a:t>damit Leser, Zuhörer oder Zuschauer aufmerksam und aktiv bleiben. </a:t>
            </a:r>
          </a:p>
          <a:p>
            <a:pPr algn="l">
              <a:lnSpc>
                <a:spcPct val="160000"/>
              </a:lnSpc>
            </a:pPr>
            <a:r>
              <a:rPr lang="de-DE" sz="2200" b="1" dirty="0"/>
              <a:t>Eine funktionierende Story besitzt idealerweise </a:t>
            </a:r>
            <a:r>
              <a:rPr lang="de-DE" sz="2900" b="1" dirty="0"/>
              <a:t>fünf klassische Elemente:</a:t>
            </a:r>
          </a:p>
          <a:p>
            <a:pPr algn="l">
              <a:lnSpc>
                <a:spcPct val="160000"/>
              </a:lnSpc>
            </a:pPr>
            <a:r>
              <a:rPr lang="de-DE" sz="2200" b="1" dirty="0"/>
              <a:t>1. Eine emotional bedeutende Ausgangssituation.</a:t>
            </a:r>
          </a:p>
          <a:p>
            <a:pPr algn="l">
              <a:lnSpc>
                <a:spcPct val="160000"/>
              </a:lnSpc>
            </a:pPr>
            <a:r>
              <a:rPr lang="de-DE" sz="2200" b="1" dirty="0"/>
              <a:t>2. Eine (sympathische) Hauptfigur.</a:t>
            </a:r>
          </a:p>
          <a:p>
            <a:pPr algn="l">
              <a:lnSpc>
                <a:spcPct val="160000"/>
              </a:lnSpc>
            </a:pPr>
            <a:r>
              <a:rPr lang="de-DE" sz="2200" b="1" dirty="0"/>
              <a:t>3. Konflikte und Hindernisse, die die Hauptfigur überwinden muss.</a:t>
            </a:r>
          </a:p>
          <a:p>
            <a:pPr algn="l">
              <a:lnSpc>
                <a:spcPct val="160000"/>
              </a:lnSpc>
            </a:pPr>
            <a:r>
              <a:rPr lang="de-DE" sz="2200" b="1" dirty="0"/>
              <a:t>4. Eine erkennbare Entwicklung (Vorher-Nachher-Effekt).</a:t>
            </a:r>
          </a:p>
          <a:p>
            <a:pPr algn="l">
              <a:lnSpc>
                <a:spcPct val="160000"/>
              </a:lnSpc>
            </a:pPr>
            <a:r>
              <a:rPr lang="de-DE" sz="2200" b="1" dirty="0"/>
              <a:t>5. Und einen Höhepunkt, möglichst ein auf das eigene Leben anwendbares Fazit – die Moral von der Geschichte</a:t>
            </a:r>
            <a:r>
              <a:rPr lang="de-DE" sz="2200" dirty="0"/>
              <a:t>.</a:t>
            </a:r>
          </a:p>
          <a:p>
            <a:pPr marL="0" indent="0" algn="ctr">
              <a:spcBef>
                <a:spcPts val="0"/>
              </a:spcBef>
              <a:buNone/>
            </a:pPr>
            <a:endParaRPr lang="de-DE" dirty="0"/>
          </a:p>
        </p:txBody>
      </p:sp>
      <p:sp>
        <p:nvSpPr>
          <p:cNvPr id="4" name="Textfeld 3"/>
          <p:cNvSpPr txBox="1"/>
          <p:nvPr/>
        </p:nvSpPr>
        <p:spPr>
          <a:xfrm>
            <a:off x="871268" y="6236898"/>
            <a:ext cx="10644996"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429266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897147"/>
            <a:ext cx="11145328" cy="5029200"/>
          </a:xfrm>
        </p:spPr>
        <p:txBody>
          <a:bodyPr>
            <a:normAutofit fontScale="92500" lnSpcReduction="20000"/>
          </a:bodyPr>
          <a:lstStyle/>
          <a:p>
            <a:r>
              <a:rPr lang="de-DE" sz="2600" b="1" dirty="0"/>
              <a:t>8. LESEN SIE IHREN VORTRAG NICHT AB</a:t>
            </a:r>
          </a:p>
          <a:p>
            <a:pPr>
              <a:lnSpc>
                <a:spcPct val="150000"/>
              </a:lnSpc>
            </a:pPr>
            <a:endParaRPr lang="de-DE" dirty="0"/>
          </a:p>
          <a:p>
            <a:pPr algn="l">
              <a:lnSpc>
                <a:spcPct val="150000"/>
              </a:lnSpc>
            </a:pPr>
            <a:r>
              <a:rPr lang="de-DE" sz="1800" dirty="0"/>
              <a:t>Notizen auf </a:t>
            </a:r>
            <a:r>
              <a:rPr lang="de-DE" sz="1800" b="1" dirty="0"/>
              <a:t>kleinen Moderatorenkarten </a:t>
            </a:r>
            <a:r>
              <a:rPr lang="de-DE" sz="1800" dirty="0"/>
              <a:t>sind ok, </a:t>
            </a:r>
            <a:r>
              <a:rPr lang="de-DE" sz="1800" b="1" dirty="0"/>
              <a:t>freie Rede </a:t>
            </a:r>
            <a:r>
              <a:rPr lang="de-DE" sz="1800" dirty="0"/>
              <a:t>ist besser. </a:t>
            </a:r>
          </a:p>
          <a:p>
            <a:pPr algn="l">
              <a:lnSpc>
                <a:spcPct val="150000"/>
              </a:lnSpc>
            </a:pPr>
            <a:r>
              <a:rPr lang="de-DE" sz="1800" dirty="0"/>
              <a:t>Ihre visuellen Materialien sollten kaum Text haben, </a:t>
            </a:r>
          </a:p>
          <a:p>
            <a:pPr algn="l">
              <a:lnSpc>
                <a:spcPct val="150000"/>
              </a:lnSpc>
            </a:pPr>
            <a:r>
              <a:rPr lang="de-DE" sz="1800" dirty="0"/>
              <a:t>damit der Text nicht zu Ihnen in Konkurrenz tritt. </a:t>
            </a:r>
          </a:p>
          <a:p>
            <a:pPr algn="l">
              <a:lnSpc>
                <a:spcPct val="150000"/>
              </a:lnSpc>
            </a:pPr>
            <a:r>
              <a:rPr lang="de-DE" sz="1800" dirty="0"/>
              <a:t>Fotos und Gegenstände zur Illustration sind am Besten, </a:t>
            </a:r>
            <a:r>
              <a:rPr lang="de-DE" sz="1800" b="1" dirty="0"/>
              <a:t>übersichtliche Grafiken </a:t>
            </a:r>
            <a:r>
              <a:rPr lang="de-DE" sz="1800" dirty="0"/>
              <a:t>ebenfalls.</a:t>
            </a:r>
          </a:p>
          <a:p>
            <a:pPr algn="l">
              <a:lnSpc>
                <a:spcPct val="150000"/>
              </a:lnSpc>
            </a:pPr>
            <a:r>
              <a:rPr lang="de-DE" sz="1800" dirty="0"/>
              <a:t>Drehen Sie sich nie zu einer Leinwand hinter Ihnen um! </a:t>
            </a:r>
          </a:p>
          <a:p>
            <a:pPr algn="l">
              <a:lnSpc>
                <a:spcPct val="150000"/>
              </a:lnSpc>
            </a:pPr>
            <a:r>
              <a:rPr lang="de-DE" sz="1800" dirty="0"/>
              <a:t>Merken Sie sich die Meilensteine Ihres Vortrags so, </a:t>
            </a:r>
          </a:p>
          <a:p>
            <a:pPr algn="l">
              <a:lnSpc>
                <a:spcPct val="150000"/>
              </a:lnSpc>
            </a:pPr>
            <a:r>
              <a:rPr lang="de-DE" sz="1800" dirty="0"/>
              <a:t>dass Sie ihn </a:t>
            </a:r>
            <a:r>
              <a:rPr lang="de-DE" sz="1800" b="1" dirty="0"/>
              <a:t>frei sprechen </a:t>
            </a:r>
            <a:r>
              <a:rPr lang="de-DE" sz="1800" dirty="0"/>
              <a:t>können </a:t>
            </a:r>
          </a:p>
          <a:p>
            <a:pPr algn="l">
              <a:lnSpc>
                <a:spcPct val="150000"/>
              </a:lnSpc>
            </a:pPr>
            <a:r>
              <a:rPr lang="de-DE" sz="1800" dirty="0"/>
              <a:t>und immer wieder </a:t>
            </a:r>
          </a:p>
          <a:p>
            <a:pPr algn="l">
              <a:lnSpc>
                <a:spcPct val="150000"/>
              </a:lnSpc>
            </a:pPr>
            <a:r>
              <a:rPr lang="de-DE" sz="1800" dirty="0"/>
              <a:t>zu diesen Meilensteinen zurückkommen können. </a:t>
            </a:r>
          </a:p>
          <a:p>
            <a:pPr algn="l">
              <a:lnSpc>
                <a:spcPct val="150000"/>
              </a:lnSpc>
            </a:pPr>
            <a:r>
              <a:rPr lang="de-DE" sz="1800" b="1" dirty="0"/>
              <a:t>Visualisieren </a:t>
            </a:r>
            <a:r>
              <a:rPr lang="de-DE" sz="1800" dirty="0"/>
              <a:t>Sie Ihre Geschichte </a:t>
            </a:r>
          </a:p>
          <a:p>
            <a:pPr algn="l">
              <a:lnSpc>
                <a:spcPct val="150000"/>
              </a:lnSpc>
            </a:pPr>
            <a:r>
              <a:rPr lang="de-DE" sz="1800" dirty="0"/>
              <a:t>vor Ihrem inneren Auge.</a:t>
            </a:r>
          </a:p>
          <a:p>
            <a:endParaRPr lang="de-DE" dirty="0"/>
          </a:p>
          <a:p>
            <a:pPr marL="0" indent="0" algn="ctr">
              <a:spcBef>
                <a:spcPts val="0"/>
              </a:spcBef>
              <a:buNone/>
            </a:pPr>
            <a:endParaRPr lang="de-DE" dirty="0"/>
          </a:p>
        </p:txBody>
      </p:sp>
      <p:pic>
        <p:nvPicPr>
          <p:cNvPr id="4" name="Grafik 3"/>
          <p:cNvPicPr>
            <a:picLocks noChangeAspect="1"/>
          </p:cNvPicPr>
          <p:nvPr/>
        </p:nvPicPr>
        <p:blipFill>
          <a:blip r:embed="rId2"/>
          <a:stretch>
            <a:fillRect/>
          </a:stretch>
        </p:blipFill>
        <p:spPr>
          <a:xfrm>
            <a:off x="7473224" y="3843067"/>
            <a:ext cx="3991281" cy="2273061"/>
          </a:xfrm>
          <a:prstGeom prst="rect">
            <a:avLst/>
          </a:prstGeom>
        </p:spPr>
      </p:pic>
      <p:sp>
        <p:nvSpPr>
          <p:cNvPr id="5" name="Textfeld 4"/>
          <p:cNvSpPr txBox="1"/>
          <p:nvPr/>
        </p:nvSpPr>
        <p:spPr>
          <a:xfrm>
            <a:off x="819509" y="6262777"/>
            <a:ext cx="10644996"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4490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78492" y="845389"/>
            <a:ext cx="10362648" cy="5417388"/>
          </a:xfrm>
        </p:spPr>
        <p:txBody>
          <a:bodyPr/>
          <a:lstStyle/>
          <a:p>
            <a:r>
              <a:rPr lang="de-DE" dirty="0"/>
              <a:t> 1</a:t>
            </a:r>
            <a:r>
              <a:rPr lang="de-DE" b="1" dirty="0"/>
              <a:t>. STARTEN SIE MIT EINER GROSSEN IDEE</a:t>
            </a:r>
          </a:p>
          <a:p>
            <a:pPr algn="l"/>
            <a:endParaRPr lang="de-DE" sz="2000" dirty="0"/>
          </a:p>
          <a:p>
            <a:pPr algn="l"/>
            <a:r>
              <a:rPr lang="de-DE" sz="2000" dirty="0"/>
              <a:t>EIN WITZ                                                                      Eine tolle Grafik</a:t>
            </a:r>
          </a:p>
          <a:p>
            <a:pPr algn="l"/>
            <a:endParaRPr lang="de-DE" dirty="0"/>
          </a:p>
          <a:p>
            <a:endParaRPr lang="de-DE" dirty="0"/>
          </a:p>
          <a:p>
            <a:endParaRPr lang="de-DE" dirty="0"/>
          </a:p>
          <a:p>
            <a:endParaRPr lang="de-DE" dirty="0"/>
          </a:p>
          <a:p>
            <a:endParaRPr lang="de-DE" dirty="0"/>
          </a:p>
          <a:p>
            <a:endParaRPr lang="de-DE" dirty="0"/>
          </a:p>
          <a:p>
            <a:pPr algn="l"/>
            <a:endParaRPr lang="de-DE" sz="1800" dirty="0"/>
          </a:p>
          <a:p>
            <a:pPr algn="l"/>
            <a:r>
              <a:rPr lang="de-DE" sz="1800" dirty="0"/>
              <a:t>EINE FRAGE					  EIN ZITAT</a:t>
            </a:r>
          </a:p>
          <a:p>
            <a:pPr algn="l"/>
            <a:endParaRPr lang="de-DE" dirty="0"/>
          </a:p>
        </p:txBody>
      </p:sp>
      <p:pic>
        <p:nvPicPr>
          <p:cNvPr id="7" name="Grafik 6"/>
          <p:cNvPicPr>
            <a:picLocks noChangeAspect="1"/>
          </p:cNvPicPr>
          <p:nvPr/>
        </p:nvPicPr>
        <p:blipFill>
          <a:blip r:embed="rId2"/>
          <a:stretch>
            <a:fillRect/>
          </a:stretch>
        </p:blipFill>
        <p:spPr>
          <a:xfrm>
            <a:off x="1307888" y="1825843"/>
            <a:ext cx="3024419" cy="1728239"/>
          </a:xfrm>
          <a:prstGeom prst="rect">
            <a:avLst/>
          </a:prstGeom>
        </p:spPr>
      </p:pic>
      <p:pic>
        <p:nvPicPr>
          <p:cNvPr id="8" name="Grafik 7"/>
          <p:cNvPicPr>
            <a:picLocks noChangeAspect="1"/>
          </p:cNvPicPr>
          <p:nvPr/>
        </p:nvPicPr>
        <p:blipFill>
          <a:blip r:embed="rId3"/>
          <a:stretch>
            <a:fillRect/>
          </a:stretch>
        </p:blipFill>
        <p:spPr>
          <a:xfrm>
            <a:off x="6880058" y="1825844"/>
            <a:ext cx="3240451" cy="1728239"/>
          </a:xfrm>
          <a:prstGeom prst="rect">
            <a:avLst/>
          </a:prstGeom>
        </p:spPr>
      </p:pic>
      <p:pic>
        <p:nvPicPr>
          <p:cNvPr id="9" name="Grafik 8"/>
          <p:cNvPicPr>
            <a:picLocks noChangeAspect="1"/>
          </p:cNvPicPr>
          <p:nvPr/>
        </p:nvPicPr>
        <p:blipFill>
          <a:blip r:embed="rId4"/>
          <a:stretch>
            <a:fillRect/>
          </a:stretch>
        </p:blipFill>
        <p:spPr>
          <a:xfrm>
            <a:off x="1307888" y="4278106"/>
            <a:ext cx="3024419" cy="1856801"/>
          </a:xfrm>
          <a:prstGeom prst="rect">
            <a:avLst/>
          </a:prstGeom>
        </p:spPr>
      </p:pic>
      <p:pic>
        <p:nvPicPr>
          <p:cNvPr id="10" name="Grafik 9"/>
          <p:cNvPicPr>
            <a:picLocks noChangeAspect="1"/>
          </p:cNvPicPr>
          <p:nvPr/>
        </p:nvPicPr>
        <p:blipFill>
          <a:blip r:embed="rId5"/>
          <a:stretch>
            <a:fillRect/>
          </a:stretch>
        </p:blipFill>
        <p:spPr>
          <a:xfrm>
            <a:off x="6880058" y="4338789"/>
            <a:ext cx="4593074" cy="1796118"/>
          </a:xfrm>
          <a:prstGeom prst="rect">
            <a:avLst/>
          </a:prstGeom>
        </p:spPr>
      </p:pic>
      <p:sp>
        <p:nvSpPr>
          <p:cNvPr id="5" name="Textfeld 4"/>
          <p:cNvSpPr txBox="1"/>
          <p:nvPr/>
        </p:nvSpPr>
        <p:spPr>
          <a:xfrm>
            <a:off x="914400" y="6262777"/>
            <a:ext cx="10377577"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88882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828135"/>
            <a:ext cx="11145328" cy="5796951"/>
          </a:xfrm>
        </p:spPr>
        <p:txBody>
          <a:bodyPr/>
          <a:lstStyle/>
          <a:p>
            <a:r>
              <a:rPr lang="de-DE" b="1" dirty="0"/>
              <a:t>9. HALTEN SIE SICH AN IHR ZEITLIMIT</a:t>
            </a:r>
          </a:p>
          <a:p>
            <a:endParaRPr lang="de-DE" b="1" dirty="0"/>
          </a:p>
          <a:p>
            <a:pPr algn="l">
              <a:lnSpc>
                <a:spcPct val="150000"/>
              </a:lnSpc>
            </a:pPr>
            <a:r>
              <a:rPr lang="de-DE" sz="2000" dirty="0"/>
              <a:t>Setzen Sie sich ein </a:t>
            </a:r>
            <a:r>
              <a:rPr lang="de-DE" sz="2000" b="1" dirty="0"/>
              <a:t>klares Zeitlimit, </a:t>
            </a:r>
            <a:r>
              <a:rPr lang="de-DE" sz="2000" dirty="0"/>
              <a:t>wenn es nicht bereits vorgegeben ist, </a:t>
            </a:r>
          </a:p>
          <a:p>
            <a:pPr algn="l">
              <a:lnSpc>
                <a:spcPct val="150000"/>
              </a:lnSpc>
            </a:pPr>
            <a:r>
              <a:rPr lang="de-DE" sz="2000" dirty="0"/>
              <a:t>und halten Sie sich strikt daran. </a:t>
            </a:r>
          </a:p>
          <a:p>
            <a:pPr algn="l">
              <a:lnSpc>
                <a:spcPct val="150000"/>
              </a:lnSpc>
            </a:pPr>
            <a:r>
              <a:rPr lang="de-DE" sz="2000" dirty="0"/>
              <a:t>Dies zwingt dazu, </a:t>
            </a:r>
          </a:p>
          <a:p>
            <a:pPr algn="l">
              <a:lnSpc>
                <a:spcPct val="150000"/>
              </a:lnSpc>
            </a:pPr>
            <a:r>
              <a:rPr lang="de-DE" sz="2000" dirty="0"/>
              <a:t>sich auf das </a:t>
            </a:r>
          </a:p>
          <a:p>
            <a:pPr algn="l">
              <a:lnSpc>
                <a:spcPct val="150000"/>
              </a:lnSpc>
            </a:pPr>
            <a:r>
              <a:rPr lang="de-DE" sz="2000" dirty="0"/>
              <a:t>Wesentliche zu konzentrieren </a:t>
            </a:r>
          </a:p>
          <a:p>
            <a:pPr algn="l">
              <a:lnSpc>
                <a:spcPct val="150000"/>
              </a:lnSpc>
            </a:pPr>
            <a:r>
              <a:rPr lang="de-DE" sz="2000" dirty="0"/>
              <a:t>und die Dramaturgie </a:t>
            </a:r>
          </a:p>
          <a:p>
            <a:pPr algn="l">
              <a:lnSpc>
                <a:spcPct val="150000"/>
              </a:lnSpc>
            </a:pPr>
            <a:r>
              <a:rPr lang="de-DE" sz="2000" dirty="0"/>
              <a:t>des eigenen Vortrags </a:t>
            </a:r>
          </a:p>
          <a:p>
            <a:pPr algn="l">
              <a:lnSpc>
                <a:spcPct val="150000"/>
              </a:lnSpc>
            </a:pPr>
            <a:r>
              <a:rPr lang="de-DE" sz="2000" dirty="0"/>
              <a:t>gut zu planen </a:t>
            </a:r>
          </a:p>
          <a:p>
            <a:pPr algn="l">
              <a:lnSpc>
                <a:spcPct val="150000"/>
              </a:lnSpc>
            </a:pPr>
            <a:r>
              <a:rPr lang="de-DE" sz="2000" dirty="0"/>
              <a:t>und im Blick zu haben.</a:t>
            </a:r>
          </a:p>
          <a:p>
            <a:pPr marL="0" indent="0" algn="ctr">
              <a:spcBef>
                <a:spcPts val="0"/>
              </a:spcBef>
              <a:buNone/>
            </a:pPr>
            <a:endParaRPr lang="de-DE" dirty="0"/>
          </a:p>
        </p:txBody>
      </p:sp>
      <p:pic>
        <p:nvPicPr>
          <p:cNvPr id="4" name="Grafik 3"/>
          <p:cNvPicPr>
            <a:picLocks noChangeAspect="1"/>
          </p:cNvPicPr>
          <p:nvPr/>
        </p:nvPicPr>
        <p:blipFill>
          <a:blip r:embed="rId2"/>
          <a:stretch>
            <a:fillRect/>
          </a:stretch>
        </p:blipFill>
        <p:spPr>
          <a:xfrm>
            <a:off x="5951779" y="2553419"/>
            <a:ext cx="5520365" cy="3600679"/>
          </a:xfrm>
          <a:prstGeom prst="rect">
            <a:avLst/>
          </a:prstGeom>
        </p:spPr>
      </p:pic>
      <p:sp>
        <p:nvSpPr>
          <p:cNvPr id="5" name="Textfeld 4"/>
          <p:cNvSpPr txBox="1"/>
          <p:nvPr/>
        </p:nvSpPr>
        <p:spPr>
          <a:xfrm>
            <a:off x="888521" y="6314536"/>
            <a:ext cx="10644996"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404616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983411"/>
            <a:ext cx="11145328" cy="5175894"/>
          </a:xfrm>
        </p:spPr>
        <p:txBody>
          <a:bodyPr/>
          <a:lstStyle/>
          <a:p>
            <a:r>
              <a:rPr lang="de-DE" sz="2800" b="1" dirty="0"/>
              <a:t>10. ÜBEN SIE</a:t>
            </a:r>
          </a:p>
          <a:p>
            <a:pPr algn="l"/>
            <a:endParaRPr lang="de-DE" sz="2000" dirty="0"/>
          </a:p>
          <a:p>
            <a:pPr algn="l">
              <a:lnSpc>
                <a:spcPct val="150000"/>
              </a:lnSpc>
            </a:pPr>
            <a:r>
              <a:rPr lang="de-DE" sz="1400" dirty="0"/>
              <a:t>Üben Sie Ihren Vortrag möglichst häufig – </a:t>
            </a:r>
          </a:p>
          <a:p>
            <a:pPr algn="l">
              <a:lnSpc>
                <a:spcPct val="150000"/>
              </a:lnSpc>
            </a:pPr>
            <a:r>
              <a:rPr lang="de-DE" sz="1400" dirty="0"/>
              <a:t>für das Timing, für Klarheit, für das Erzielen eines Effektes. </a:t>
            </a:r>
          </a:p>
          <a:p>
            <a:pPr algn="l">
              <a:lnSpc>
                <a:spcPct val="150000"/>
              </a:lnSpc>
            </a:pPr>
            <a:endParaRPr lang="de-DE" sz="1400" dirty="0"/>
          </a:p>
          <a:p>
            <a:pPr algn="l">
              <a:lnSpc>
                <a:spcPct val="150000"/>
              </a:lnSpc>
            </a:pPr>
            <a:r>
              <a:rPr lang="de-DE" sz="1400" dirty="0"/>
              <a:t>Bereiten Sie sich vor: </a:t>
            </a:r>
          </a:p>
          <a:p>
            <a:pPr algn="l">
              <a:lnSpc>
                <a:spcPct val="150000"/>
              </a:lnSpc>
            </a:pPr>
            <a:r>
              <a:rPr lang="de-DE" sz="1400" b="1" dirty="0"/>
              <a:t>Geschichte</a:t>
            </a:r>
            <a:r>
              <a:rPr lang="de-DE" sz="1400" dirty="0"/>
              <a:t> („</a:t>
            </a:r>
            <a:r>
              <a:rPr lang="de-DE" sz="1400" dirty="0" err="1"/>
              <a:t>storytelling</a:t>
            </a:r>
            <a:r>
              <a:rPr lang="de-DE" sz="1400" dirty="0"/>
              <a:t>“)</a:t>
            </a:r>
          </a:p>
          <a:p>
            <a:pPr algn="l">
              <a:lnSpc>
                <a:spcPct val="150000"/>
              </a:lnSpc>
            </a:pPr>
            <a:r>
              <a:rPr lang="de-DE" sz="1400" b="1" dirty="0"/>
              <a:t>Präsentation</a:t>
            </a:r>
            <a:r>
              <a:rPr lang="de-DE" sz="1400" dirty="0"/>
              <a:t> („</a:t>
            </a:r>
            <a:r>
              <a:rPr lang="de-DE" sz="1400" dirty="0" err="1"/>
              <a:t>delivery</a:t>
            </a:r>
            <a:r>
              <a:rPr lang="de-DE" sz="1400" dirty="0"/>
              <a:t>“)</a:t>
            </a:r>
          </a:p>
          <a:p>
            <a:pPr algn="l">
              <a:lnSpc>
                <a:spcPct val="150000"/>
              </a:lnSpc>
            </a:pPr>
            <a:r>
              <a:rPr lang="de-DE" sz="1400" b="1" dirty="0"/>
              <a:t>Hilfsmittel </a:t>
            </a:r>
            <a:r>
              <a:rPr lang="de-DE" sz="1400" dirty="0"/>
              <a:t>(„</a:t>
            </a:r>
            <a:r>
              <a:rPr lang="de-DE" sz="1400" dirty="0" err="1"/>
              <a:t>visuals</a:t>
            </a:r>
            <a:r>
              <a:rPr lang="de-DE" sz="1400" dirty="0"/>
              <a:t>“)</a:t>
            </a:r>
          </a:p>
          <a:p>
            <a:endParaRPr lang="de-DE" sz="2800" b="1" dirty="0"/>
          </a:p>
          <a:p>
            <a:pPr marL="0" indent="0" algn="ctr">
              <a:spcBef>
                <a:spcPts val="0"/>
              </a:spcBef>
              <a:buNone/>
            </a:pPr>
            <a:endParaRPr lang="de-DE" dirty="0"/>
          </a:p>
        </p:txBody>
      </p:sp>
      <p:pic>
        <p:nvPicPr>
          <p:cNvPr id="4" name="Grafik 3"/>
          <p:cNvPicPr>
            <a:picLocks noChangeAspect="1"/>
          </p:cNvPicPr>
          <p:nvPr/>
        </p:nvPicPr>
        <p:blipFill>
          <a:blip r:embed="rId2"/>
          <a:stretch>
            <a:fillRect/>
          </a:stretch>
        </p:blipFill>
        <p:spPr>
          <a:xfrm>
            <a:off x="862641" y="4132053"/>
            <a:ext cx="2739841" cy="1828845"/>
          </a:xfrm>
          <a:prstGeom prst="rect">
            <a:avLst/>
          </a:prstGeom>
        </p:spPr>
      </p:pic>
      <p:pic>
        <p:nvPicPr>
          <p:cNvPr id="5" name="Grafik 4"/>
          <p:cNvPicPr>
            <a:picLocks noChangeAspect="1"/>
          </p:cNvPicPr>
          <p:nvPr/>
        </p:nvPicPr>
        <p:blipFill>
          <a:blip r:embed="rId3"/>
          <a:stretch>
            <a:fillRect/>
          </a:stretch>
        </p:blipFill>
        <p:spPr>
          <a:xfrm>
            <a:off x="5112425" y="2700068"/>
            <a:ext cx="3157181" cy="1972648"/>
          </a:xfrm>
          <a:prstGeom prst="rect">
            <a:avLst/>
          </a:prstGeom>
        </p:spPr>
      </p:pic>
      <p:pic>
        <p:nvPicPr>
          <p:cNvPr id="6" name="Grafik 5"/>
          <p:cNvPicPr>
            <a:picLocks noChangeAspect="1"/>
          </p:cNvPicPr>
          <p:nvPr/>
        </p:nvPicPr>
        <p:blipFill>
          <a:blip r:embed="rId4"/>
          <a:stretch>
            <a:fillRect/>
          </a:stretch>
        </p:blipFill>
        <p:spPr>
          <a:xfrm>
            <a:off x="9019149" y="3795623"/>
            <a:ext cx="2109880" cy="2001373"/>
          </a:xfrm>
          <a:prstGeom prst="rect">
            <a:avLst/>
          </a:prstGeom>
        </p:spPr>
      </p:pic>
      <p:sp>
        <p:nvSpPr>
          <p:cNvPr id="7" name="Textfeld 6"/>
          <p:cNvSpPr txBox="1"/>
          <p:nvPr/>
        </p:nvSpPr>
        <p:spPr>
          <a:xfrm>
            <a:off x="733245" y="6366294"/>
            <a:ext cx="10743165"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355629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189781"/>
            <a:ext cx="9966960" cy="517585"/>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917720"/>
          </a:xfrm>
        </p:spPr>
        <p:txBody>
          <a:bodyPr/>
          <a:lstStyle/>
          <a:p>
            <a:endParaRPr lang="de-DE" sz="2800" b="1" dirty="0"/>
          </a:p>
          <a:p>
            <a:r>
              <a:rPr lang="de-DE" sz="2800" b="1" dirty="0"/>
              <a:t>Vielen Dank für Ihre Aufmerksamkeit</a:t>
            </a:r>
          </a:p>
          <a:p>
            <a:pPr marL="0" indent="0" algn="ctr">
              <a:spcBef>
                <a:spcPts val="0"/>
              </a:spcBef>
              <a:buNone/>
            </a:pPr>
            <a:endParaRPr lang="de-DE" dirty="0"/>
          </a:p>
        </p:txBody>
      </p:sp>
      <p:pic>
        <p:nvPicPr>
          <p:cNvPr id="4" name="Grafik 3"/>
          <p:cNvPicPr>
            <a:picLocks noChangeAspect="1"/>
          </p:cNvPicPr>
          <p:nvPr/>
        </p:nvPicPr>
        <p:blipFill>
          <a:blip r:embed="rId2"/>
          <a:stretch>
            <a:fillRect/>
          </a:stretch>
        </p:blipFill>
        <p:spPr>
          <a:xfrm>
            <a:off x="733245" y="2063059"/>
            <a:ext cx="4552757" cy="3654910"/>
          </a:xfrm>
          <a:prstGeom prst="rect">
            <a:avLst/>
          </a:prstGeom>
        </p:spPr>
      </p:pic>
      <p:pic>
        <p:nvPicPr>
          <p:cNvPr id="5" name="Grafik 4"/>
          <p:cNvPicPr>
            <a:picLocks noChangeAspect="1"/>
          </p:cNvPicPr>
          <p:nvPr/>
        </p:nvPicPr>
        <p:blipFill>
          <a:blip r:embed="rId3"/>
          <a:stretch>
            <a:fillRect/>
          </a:stretch>
        </p:blipFill>
        <p:spPr>
          <a:xfrm>
            <a:off x="6012763" y="2063059"/>
            <a:ext cx="5446279" cy="3652284"/>
          </a:xfrm>
          <a:prstGeom prst="rect">
            <a:avLst/>
          </a:prstGeom>
        </p:spPr>
      </p:pic>
      <p:sp>
        <p:nvSpPr>
          <p:cNvPr id="6" name="Textfeld 5"/>
          <p:cNvSpPr txBox="1"/>
          <p:nvPr/>
        </p:nvSpPr>
        <p:spPr>
          <a:xfrm>
            <a:off x="948906" y="6331789"/>
            <a:ext cx="10510136"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24523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357003"/>
          </a:xfrm>
        </p:spPr>
        <p:txBody>
          <a:bodyPr>
            <a:normAutofit/>
          </a:bodyPr>
          <a:lstStyle/>
          <a:p>
            <a:pPr marL="0" indent="0" algn="ctr">
              <a:spcBef>
                <a:spcPts val="0"/>
              </a:spcBef>
              <a:buNone/>
            </a:pPr>
            <a:r>
              <a:rPr lang="de-DE" sz="1400" dirty="0"/>
              <a:t> </a:t>
            </a:r>
          </a:p>
          <a:p>
            <a:pPr algn="l">
              <a:lnSpc>
                <a:spcPct val="150000"/>
              </a:lnSpc>
            </a:pPr>
            <a:r>
              <a:rPr lang="de-DE" sz="1400" b="1" dirty="0"/>
              <a:t>Ausbildungsziele</a:t>
            </a:r>
            <a:r>
              <a:rPr lang="de-DE" sz="1400" dirty="0"/>
              <a:t>: </a:t>
            </a:r>
          </a:p>
          <a:p>
            <a:pPr algn="l">
              <a:lnSpc>
                <a:spcPct val="150000"/>
              </a:lnSpc>
            </a:pPr>
            <a:endParaRPr lang="de-DE" sz="1400" dirty="0"/>
          </a:p>
          <a:p>
            <a:pPr algn="l">
              <a:lnSpc>
                <a:spcPct val="150000"/>
              </a:lnSpc>
            </a:pPr>
            <a:r>
              <a:rPr lang="de-DE" sz="1400" dirty="0"/>
              <a:t>Das Modul MODERATION UND PRÄSENTATION vermittelt den Studierenden </a:t>
            </a:r>
          </a:p>
          <a:p>
            <a:pPr algn="l">
              <a:lnSpc>
                <a:spcPct val="150000"/>
              </a:lnSpc>
            </a:pPr>
            <a:r>
              <a:rPr lang="de-DE" sz="1400" dirty="0"/>
              <a:t>Kernkompetenzen der </a:t>
            </a:r>
            <a:r>
              <a:rPr lang="de-DE" sz="1400" dirty="0" err="1"/>
              <a:t>erfolgReichen</a:t>
            </a:r>
            <a:r>
              <a:rPr lang="de-DE" sz="1400" dirty="0"/>
              <a:t> Darstellung von </a:t>
            </a:r>
            <a:r>
              <a:rPr lang="de-DE" sz="1400" dirty="0" err="1"/>
              <a:t>personen</a:t>
            </a:r>
            <a:r>
              <a:rPr lang="de-DE" sz="1400" dirty="0"/>
              <a:t> </a:t>
            </a:r>
            <a:r>
              <a:rPr lang="de-DE" sz="1400" dirty="0" err="1"/>
              <a:t>und/Oder</a:t>
            </a:r>
            <a:r>
              <a:rPr lang="de-DE" sz="1400" dirty="0"/>
              <a:t> Inhalten </a:t>
            </a:r>
          </a:p>
          <a:p>
            <a:pPr algn="l">
              <a:lnSpc>
                <a:spcPct val="150000"/>
              </a:lnSpc>
            </a:pPr>
            <a:r>
              <a:rPr lang="de-DE" sz="1400" dirty="0"/>
              <a:t>in personenzentrierten oder medialen Situationen. </a:t>
            </a:r>
          </a:p>
          <a:p>
            <a:pPr algn="l">
              <a:lnSpc>
                <a:spcPct val="150000"/>
              </a:lnSpc>
            </a:pPr>
            <a:r>
              <a:rPr lang="de-DE" sz="1400" dirty="0"/>
              <a:t>Den </a:t>
            </a:r>
            <a:r>
              <a:rPr lang="de-DE" sz="1400" dirty="0" err="1"/>
              <a:t>teilnehmern</a:t>
            </a:r>
            <a:r>
              <a:rPr lang="de-DE" sz="1400" dirty="0"/>
              <a:t> wird die Befähigung </a:t>
            </a:r>
            <a:r>
              <a:rPr lang="de-DE" sz="1400" dirty="0" err="1"/>
              <a:t>veRmittelt</a:t>
            </a:r>
            <a:r>
              <a:rPr lang="de-DE" sz="1400" dirty="0"/>
              <a:t>, </a:t>
            </a:r>
          </a:p>
          <a:p>
            <a:pPr algn="l">
              <a:lnSpc>
                <a:spcPct val="150000"/>
              </a:lnSpc>
            </a:pPr>
            <a:r>
              <a:rPr lang="de-DE" sz="1400" dirty="0" err="1"/>
              <a:t>gesprächspartNer</a:t>
            </a:r>
            <a:r>
              <a:rPr lang="de-DE" sz="1400" dirty="0"/>
              <a:t> für die eigene Position zu gewinnen,</a:t>
            </a:r>
          </a:p>
          <a:p>
            <a:pPr algn="l">
              <a:lnSpc>
                <a:spcPct val="150000"/>
              </a:lnSpc>
            </a:pPr>
            <a:r>
              <a:rPr lang="de-DE" sz="1400" dirty="0"/>
              <a:t>indem </a:t>
            </a:r>
            <a:r>
              <a:rPr lang="de-DE" sz="1400" dirty="0" err="1"/>
              <a:t>GEdanken</a:t>
            </a:r>
            <a:r>
              <a:rPr lang="de-DE" sz="1400" dirty="0"/>
              <a:t> richtig und überzeugend präsentiert werden. </a:t>
            </a:r>
          </a:p>
          <a:p>
            <a:pPr algn="l">
              <a:lnSpc>
                <a:spcPct val="150000"/>
              </a:lnSpc>
            </a:pPr>
            <a:endParaRPr lang="de-DE" sz="1400" dirty="0"/>
          </a:p>
          <a:p>
            <a:pPr algn="l">
              <a:lnSpc>
                <a:spcPct val="150000"/>
              </a:lnSpc>
            </a:pPr>
            <a:r>
              <a:rPr lang="de-DE" sz="1400" b="1" dirty="0" err="1"/>
              <a:t>LeHrinhalte</a:t>
            </a:r>
            <a:r>
              <a:rPr lang="de-DE" sz="1400" b="1" dirty="0"/>
              <a:t>: </a:t>
            </a:r>
          </a:p>
          <a:p>
            <a:pPr algn="l">
              <a:lnSpc>
                <a:spcPct val="150000"/>
              </a:lnSpc>
            </a:pPr>
            <a:endParaRPr lang="de-DE" sz="1400" b="1" dirty="0"/>
          </a:p>
          <a:p>
            <a:pPr algn="l">
              <a:lnSpc>
                <a:spcPct val="150000"/>
              </a:lnSpc>
            </a:pPr>
            <a:r>
              <a:rPr lang="de-DE" sz="1400" dirty="0"/>
              <a:t>Grundlagen der Phonetik, Ausdrucksweise, Sprachstil, Atmung, Sprechsituationen, </a:t>
            </a:r>
          </a:p>
          <a:p>
            <a:pPr algn="l">
              <a:lnSpc>
                <a:spcPct val="150000"/>
              </a:lnSpc>
            </a:pPr>
            <a:r>
              <a:rPr lang="de-DE" sz="1400" dirty="0"/>
              <a:t>Argumentationstraining, Mimik und Gestik, Strukturierung von Präsentationen, </a:t>
            </a:r>
          </a:p>
          <a:p>
            <a:pPr algn="l">
              <a:lnSpc>
                <a:spcPct val="150000"/>
              </a:lnSpc>
            </a:pPr>
            <a:r>
              <a:rPr lang="de-DE" sz="1400" dirty="0"/>
              <a:t>Präsentationstechniken, Spezielle Moderationsstile der Medien, </a:t>
            </a:r>
          </a:p>
          <a:p>
            <a:pPr algn="l">
              <a:lnSpc>
                <a:spcPct val="150000"/>
              </a:lnSpc>
            </a:pPr>
            <a:r>
              <a:rPr lang="de-DE" sz="1400" dirty="0"/>
              <a:t>Anwendung der Atem -, </a:t>
            </a:r>
            <a:r>
              <a:rPr lang="de-DE" sz="1400" dirty="0" err="1"/>
              <a:t>Sprech</a:t>
            </a:r>
            <a:r>
              <a:rPr lang="de-DE" sz="1400" dirty="0"/>
              <a:t> - und </a:t>
            </a:r>
            <a:r>
              <a:rPr lang="de-DE" sz="1400" dirty="0" err="1"/>
              <a:t>darstellungstechniken</a:t>
            </a:r>
            <a:r>
              <a:rPr lang="de-DE" sz="1400" dirty="0"/>
              <a:t> in der Moderation und </a:t>
            </a:r>
            <a:r>
              <a:rPr lang="de-DE" sz="1400" dirty="0" err="1"/>
              <a:t>PräsentAtion</a:t>
            </a:r>
            <a:r>
              <a:rPr lang="de-DE" sz="1400" dirty="0"/>
              <a:t>.</a:t>
            </a:r>
            <a:endParaRPr lang="de-DE" sz="1400" b="1" dirty="0"/>
          </a:p>
        </p:txBody>
      </p:sp>
      <p:sp>
        <p:nvSpPr>
          <p:cNvPr id="5" name="Textfeld 4"/>
          <p:cNvSpPr txBox="1"/>
          <p:nvPr/>
        </p:nvSpPr>
        <p:spPr>
          <a:xfrm>
            <a:off x="923026" y="6228272"/>
            <a:ext cx="10368951"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244341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733245" y="707367"/>
            <a:ext cx="11145328" cy="5917720"/>
          </a:xfrm>
        </p:spPr>
        <p:txBody>
          <a:bodyPr/>
          <a:lstStyle/>
          <a:p>
            <a:pPr marL="0" indent="0" algn="ctr">
              <a:spcBef>
                <a:spcPts val="0"/>
              </a:spcBef>
              <a:buNone/>
            </a:pPr>
            <a:endParaRPr lang="de-DE" dirty="0"/>
          </a:p>
          <a:p>
            <a:pPr marL="0" indent="0" algn="ctr">
              <a:spcBef>
                <a:spcPts val="0"/>
              </a:spcBef>
              <a:buNone/>
            </a:pPr>
            <a:r>
              <a:rPr lang="de-DE" dirty="0"/>
              <a:t>VIEL ERFOLG!</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955" y="1832871"/>
            <a:ext cx="8531523" cy="3638972"/>
          </a:xfrm>
          <a:prstGeom prst="rect">
            <a:avLst/>
          </a:prstGeom>
        </p:spPr>
      </p:pic>
      <p:sp>
        <p:nvSpPr>
          <p:cNvPr id="5" name="Textfeld 4"/>
          <p:cNvSpPr txBox="1"/>
          <p:nvPr/>
        </p:nvSpPr>
        <p:spPr>
          <a:xfrm>
            <a:off x="992038" y="6271404"/>
            <a:ext cx="10334445"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23448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931653"/>
            <a:ext cx="9966960" cy="5037825"/>
          </a:xfrm>
        </p:spPr>
        <p:txBody>
          <a:bodyPr>
            <a:normAutofit fontScale="25000" lnSpcReduction="20000"/>
          </a:bodyPr>
          <a:lstStyle/>
          <a:p>
            <a:endParaRPr lang="de-DE" sz="5900" dirty="0"/>
          </a:p>
          <a:p>
            <a:r>
              <a:rPr lang="de-DE" sz="9600" b="1" dirty="0"/>
              <a:t>2. ZEIGEN SIE IHR WAHRES ICH</a:t>
            </a:r>
          </a:p>
          <a:p>
            <a:endParaRPr lang="de-DE" sz="2500" dirty="0"/>
          </a:p>
          <a:p>
            <a:pPr algn="l">
              <a:lnSpc>
                <a:spcPct val="170000"/>
              </a:lnSpc>
            </a:pPr>
            <a:endParaRPr lang="de-DE" sz="6400" dirty="0"/>
          </a:p>
          <a:p>
            <a:pPr algn="l">
              <a:lnSpc>
                <a:spcPct val="170000"/>
              </a:lnSpc>
            </a:pPr>
            <a:r>
              <a:rPr lang="de-DE" sz="6400" b="1" dirty="0"/>
              <a:t>LEIDENSCHAFT! Leben Sie für Ihr Thema? Begeisterung steckt an –  begeistern Sie Ihr Publikum</a:t>
            </a:r>
            <a:r>
              <a:rPr lang="de-DE" sz="6400" dirty="0"/>
              <a:t>. </a:t>
            </a:r>
          </a:p>
          <a:p>
            <a:pPr algn="l">
              <a:lnSpc>
                <a:spcPct val="170000"/>
              </a:lnSpc>
            </a:pPr>
            <a:r>
              <a:rPr lang="de-DE" sz="6400" dirty="0"/>
              <a:t>Raus auf die Straße! Fischverkäufern,  Breakdancern oder Predigern zusehen.</a:t>
            </a:r>
          </a:p>
          <a:p>
            <a:pPr algn="l">
              <a:lnSpc>
                <a:spcPct val="170000"/>
              </a:lnSpc>
            </a:pPr>
            <a:endParaRPr lang="de-DE" sz="6400" dirty="0"/>
          </a:p>
          <a:p>
            <a:pPr algn="l">
              <a:lnSpc>
                <a:spcPct val="170000"/>
              </a:lnSpc>
            </a:pPr>
            <a:r>
              <a:rPr lang="de-DE" sz="6400" dirty="0"/>
              <a:t>Erzählen Sie von Ihren Leidenschaften und Träumen.</a:t>
            </a:r>
          </a:p>
          <a:p>
            <a:pPr algn="l">
              <a:lnSpc>
                <a:spcPct val="170000"/>
              </a:lnSpc>
            </a:pPr>
            <a:r>
              <a:rPr lang="de-DE" sz="6400" dirty="0"/>
              <a:t>Teilen Sie eine Wahrheit, </a:t>
            </a:r>
          </a:p>
          <a:p>
            <a:pPr algn="l">
              <a:lnSpc>
                <a:spcPct val="170000"/>
              </a:lnSpc>
            </a:pPr>
            <a:r>
              <a:rPr lang="de-DE" sz="6400" dirty="0"/>
              <a:t>die aus Ihren persönlichen Erfahrungen stammt.</a:t>
            </a:r>
          </a:p>
          <a:p>
            <a:pPr algn="l">
              <a:lnSpc>
                <a:spcPct val="170000"/>
              </a:lnSpc>
            </a:pPr>
            <a:endParaRPr lang="de-DE" sz="6400" dirty="0"/>
          </a:p>
          <a:p>
            <a:pPr algn="l">
              <a:lnSpc>
                <a:spcPct val="170000"/>
              </a:lnSpc>
            </a:pPr>
            <a:r>
              <a:rPr lang="de-DE" sz="6400" dirty="0"/>
              <a:t>Wirklich überzeugen und inspirieren kann man nur, </a:t>
            </a:r>
          </a:p>
          <a:p>
            <a:pPr algn="l">
              <a:lnSpc>
                <a:spcPct val="170000"/>
              </a:lnSpc>
            </a:pPr>
            <a:r>
              <a:rPr lang="de-DE" sz="6400" dirty="0"/>
              <a:t>wenn man sich menschlich zeigt.</a:t>
            </a:r>
          </a:p>
          <a:p>
            <a:pPr algn="l">
              <a:lnSpc>
                <a:spcPct val="170000"/>
              </a:lnSpc>
            </a:pPr>
            <a:r>
              <a:rPr lang="de-DE" sz="6400" b="1" dirty="0"/>
              <a:t>Echte Identifikation und Bindung herstellen.</a:t>
            </a:r>
          </a:p>
          <a:p>
            <a:pPr algn="l"/>
            <a:endParaRPr lang="de-DE" dirty="0"/>
          </a:p>
          <a:p>
            <a:pPr marL="0" indent="0" algn="ctr">
              <a:spcBef>
                <a:spcPts val="0"/>
              </a:spcBef>
              <a:buNone/>
            </a:pPr>
            <a:endParaRPr lang="de-DE" dirty="0"/>
          </a:p>
        </p:txBody>
      </p:sp>
      <p:pic>
        <p:nvPicPr>
          <p:cNvPr id="5" name="Grafik 4"/>
          <p:cNvPicPr>
            <a:picLocks noChangeAspect="1"/>
          </p:cNvPicPr>
          <p:nvPr/>
        </p:nvPicPr>
        <p:blipFill>
          <a:blip r:embed="rId2"/>
          <a:stretch>
            <a:fillRect/>
          </a:stretch>
        </p:blipFill>
        <p:spPr>
          <a:xfrm>
            <a:off x="7374811" y="3127105"/>
            <a:ext cx="4088880" cy="3066660"/>
          </a:xfrm>
          <a:prstGeom prst="rect">
            <a:avLst/>
          </a:prstGeom>
        </p:spPr>
      </p:pic>
      <p:sp>
        <p:nvSpPr>
          <p:cNvPr id="4" name="Textfeld 3"/>
          <p:cNvSpPr txBox="1"/>
          <p:nvPr/>
        </p:nvSpPr>
        <p:spPr>
          <a:xfrm>
            <a:off x="905774" y="6323162"/>
            <a:ext cx="10463841"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68953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707367"/>
            <a:ext cx="9966960" cy="5448415"/>
          </a:xfrm>
        </p:spPr>
        <p:txBody>
          <a:bodyPr>
            <a:normAutofit fontScale="55000" lnSpcReduction="20000"/>
          </a:bodyPr>
          <a:lstStyle/>
          <a:p>
            <a:endParaRPr lang="de-DE" sz="2900" b="1" dirty="0"/>
          </a:p>
          <a:p>
            <a:r>
              <a:rPr lang="de-DE" sz="4200" b="1" dirty="0"/>
              <a:t>3. DENKEN SIE AN DAS ENDE, BEVOR SIE ANFANGEN</a:t>
            </a:r>
          </a:p>
          <a:p>
            <a:pPr marL="0" indent="0" algn="l">
              <a:spcBef>
                <a:spcPts val="0"/>
              </a:spcBef>
              <a:buNone/>
            </a:pPr>
            <a:endParaRPr lang="de-DE" dirty="0"/>
          </a:p>
          <a:p>
            <a:pPr marL="0" indent="0" algn="l">
              <a:spcBef>
                <a:spcPts val="0"/>
              </a:spcBef>
              <a:buNone/>
            </a:pPr>
            <a:endParaRPr lang="de-DE" dirty="0"/>
          </a:p>
          <a:p>
            <a:pPr algn="l">
              <a:lnSpc>
                <a:spcPct val="170000"/>
              </a:lnSpc>
            </a:pPr>
            <a:r>
              <a:rPr lang="de-DE" sz="2900" dirty="0"/>
              <a:t>Was ist Ihr letzter Satz? </a:t>
            </a:r>
          </a:p>
          <a:p>
            <a:pPr algn="l">
              <a:lnSpc>
                <a:spcPct val="170000"/>
              </a:lnSpc>
            </a:pPr>
            <a:r>
              <a:rPr lang="de-DE" sz="2900" dirty="0"/>
              <a:t>Um die Präsentation einprägsam zu gestalten, wählen Sie ein </a:t>
            </a:r>
            <a:r>
              <a:rPr lang="de-DE" sz="2900" b="1" dirty="0"/>
              <a:t>Schlagwort </a:t>
            </a:r>
            <a:r>
              <a:rPr lang="de-DE" sz="2900" dirty="0"/>
              <a:t>oder einen </a:t>
            </a:r>
            <a:r>
              <a:rPr lang="de-DE" sz="2900" b="1" dirty="0"/>
              <a:t>Slogan </a:t>
            </a:r>
            <a:r>
              <a:rPr lang="de-DE" sz="2900" dirty="0"/>
              <a:t>aus, der ihn zusammenfasst. </a:t>
            </a:r>
          </a:p>
          <a:p>
            <a:pPr algn="l">
              <a:lnSpc>
                <a:spcPct val="170000"/>
              </a:lnSpc>
            </a:pPr>
            <a:r>
              <a:rPr lang="de-DE" sz="2900" dirty="0"/>
              <a:t>Ein perfektes Ende ist ein </a:t>
            </a:r>
            <a:r>
              <a:rPr lang="de-DE" sz="2900" b="1" u="sng" dirty="0"/>
              <a:t>„Call </a:t>
            </a:r>
            <a:r>
              <a:rPr lang="de-DE" sz="2900" b="1" u="sng" dirty="0" err="1"/>
              <a:t>to</a:t>
            </a:r>
            <a:r>
              <a:rPr lang="de-DE" sz="2900" b="1" u="sng" dirty="0"/>
              <a:t> Action“ (Handlungsaufruf). </a:t>
            </a:r>
          </a:p>
          <a:p>
            <a:pPr algn="l">
              <a:lnSpc>
                <a:spcPct val="170000"/>
              </a:lnSpc>
            </a:pPr>
            <a:r>
              <a:rPr lang="de-DE" sz="2900" dirty="0"/>
              <a:t>Als </a:t>
            </a:r>
            <a:r>
              <a:rPr lang="de-DE" sz="2900" b="1" u="sng" dirty="0"/>
              <a:t>Frage</a:t>
            </a:r>
            <a:r>
              <a:rPr lang="de-DE" sz="2900" u="sng" dirty="0"/>
              <a:t>: </a:t>
            </a:r>
            <a:r>
              <a:rPr lang="de-DE" sz="2900" dirty="0"/>
              <a:t>(„Was hindert Sie daran, X auszuprobieren“) </a:t>
            </a:r>
          </a:p>
          <a:p>
            <a:pPr algn="l">
              <a:lnSpc>
                <a:spcPct val="170000"/>
              </a:lnSpc>
            </a:pPr>
            <a:r>
              <a:rPr lang="de-DE" sz="2900" dirty="0"/>
              <a:t>Als </a:t>
            </a:r>
            <a:r>
              <a:rPr lang="de-DE" sz="2900" b="1" u="sng" dirty="0"/>
              <a:t>Aufforderung:</a:t>
            </a:r>
            <a:r>
              <a:rPr lang="de-DE" sz="2900" u="sng" dirty="0"/>
              <a:t> </a:t>
            </a:r>
            <a:r>
              <a:rPr lang="de-DE" sz="2900" dirty="0"/>
              <a:t>(„ich brauche Sie alle bei X“ oder</a:t>
            </a:r>
          </a:p>
          <a:p>
            <a:pPr algn="l">
              <a:lnSpc>
                <a:spcPct val="170000"/>
              </a:lnSpc>
            </a:pPr>
            <a:r>
              <a:rPr lang="de-DE" sz="2900" dirty="0"/>
              <a:t>„wenn Sie nun wieder zu Ihren Teams ZURÜCKKEHREN,</a:t>
            </a:r>
          </a:p>
          <a:p>
            <a:pPr algn="l">
              <a:lnSpc>
                <a:spcPct val="170000"/>
              </a:lnSpc>
            </a:pPr>
            <a:r>
              <a:rPr lang="de-DE" sz="2900" dirty="0"/>
              <a:t>fragen Sie sich: Was kann ich tun, um...“). </a:t>
            </a:r>
          </a:p>
          <a:p>
            <a:pPr algn="l">
              <a:lnSpc>
                <a:spcPct val="170000"/>
              </a:lnSpc>
            </a:pPr>
            <a:r>
              <a:rPr lang="de-DE" sz="2900" b="1" u="sng" dirty="0"/>
              <a:t>Reim oder musikalischer Rhythmus, </a:t>
            </a:r>
          </a:p>
          <a:p>
            <a:pPr algn="l">
              <a:lnSpc>
                <a:spcPct val="170000"/>
              </a:lnSpc>
            </a:pPr>
            <a:r>
              <a:rPr lang="de-DE" sz="2900" dirty="0"/>
              <a:t>wie z. B „Yes </a:t>
            </a:r>
            <a:r>
              <a:rPr lang="de-DE" sz="2900" dirty="0" err="1"/>
              <a:t>we</a:t>
            </a:r>
            <a:r>
              <a:rPr lang="de-DE" sz="2900" dirty="0"/>
              <a:t> </a:t>
            </a:r>
            <a:r>
              <a:rPr lang="de-DE" sz="2900" dirty="0" err="1"/>
              <a:t>can</a:t>
            </a:r>
            <a:r>
              <a:rPr lang="de-DE" sz="2900" dirty="0"/>
              <a:t>“</a:t>
            </a:r>
          </a:p>
          <a:p>
            <a:pPr algn="l">
              <a:lnSpc>
                <a:spcPct val="170000"/>
              </a:lnSpc>
            </a:pPr>
            <a:r>
              <a:rPr lang="de-DE" sz="2900" b="1" dirty="0"/>
              <a:t>Happy End -  </a:t>
            </a:r>
            <a:r>
              <a:rPr lang="de-DE" sz="2900" dirty="0"/>
              <a:t>Motivation erzeugen.</a:t>
            </a:r>
          </a:p>
          <a:p>
            <a:pPr algn="l">
              <a:lnSpc>
                <a:spcPct val="170000"/>
              </a:lnSpc>
            </a:pPr>
            <a:r>
              <a:rPr lang="de-DE" sz="2900" dirty="0"/>
              <a:t>„Wir schaffen das!“</a:t>
            </a:r>
          </a:p>
          <a:p>
            <a:pPr marL="0" indent="0" algn="l">
              <a:spcBef>
                <a:spcPts val="0"/>
              </a:spcBef>
              <a:buNone/>
            </a:pPr>
            <a:endParaRPr lang="de-DE" dirty="0"/>
          </a:p>
        </p:txBody>
      </p:sp>
      <p:pic>
        <p:nvPicPr>
          <p:cNvPr id="4" name="Grafik 3"/>
          <p:cNvPicPr>
            <a:picLocks noChangeAspect="1"/>
          </p:cNvPicPr>
          <p:nvPr/>
        </p:nvPicPr>
        <p:blipFill>
          <a:blip r:embed="rId2"/>
          <a:stretch>
            <a:fillRect/>
          </a:stretch>
        </p:blipFill>
        <p:spPr>
          <a:xfrm>
            <a:off x="8885208" y="2261518"/>
            <a:ext cx="2604482" cy="1882523"/>
          </a:xfrm>
          <a:prstGeom prst="rect">
            <a:avLst/>
          </a:prstGeom>
        </p:spPr>
      </p:pic>
      <p:pic>
        <p:nvPicPr>
          <p:cNvPr id="5" name="Grafik 4"/>
          <p:cNvPicPr>
            <a:picLocks noChangeAspect="1"/>
          </p:cNvPicPr>
          <p:nvPr/>
        </p:nvPicPr>
        <p:blipFill>
          <a:blip r:embed="rId3"/>
          <a:stretch>
            <a:fillRect/>
          </a:stretch>
        </p:blipFill>
        <p:spPr>
          <a:xfrm>
            <a:off x="8885208" y="4202420"/>
            <a:ext cx="2604482" cy="1953362"/>
          </a:xfrm>
          <a:prstGeom prst="rect">
            <a:avLst/>
          </a:prstGeom>
        </p:spPr>
      </p:pic>
      <p:pic>
        <p:nvPicPr>
          <p:cNvPr id="6" name="Grafik 5"/>
          <p:cNvPicPr>
            <a:picLocks noChangeAspect="1"/>
          </p:cNvPicPr>
          <p:nvPr/>
        </p:nvPicPr>
        <p:blipFill>
          <a:blip r:embed="rId4"/>
          <a:stretch>
            <a:fillRect/>
          </a:stretch>
        </p:blipFill>
        <p:spPr>
          <a:xfrm>
            <a:off x="5930526" y="4202420"/>
            <a:ext cx="2523129" cy="1953362"/>
          </a:xfrm>
          <a:prstGeom prst="rect">
            <a:avLst/>
          </a:prstGeom>
        </p:spPr>
      </p:pic>
      <p:sp>
        <p:nvSpPr>
          <p:cNvPr id="7" name="Textfeld 6"/>
          <p:cNvSpPr txBox="1"/>
          <p:nvPr/>
        </p:nvSpPr>
        <p:spPr>
          <a:xfrm>
            <a:off x="940279" y="6340415"/>
            <a:ext cx="10549411"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79648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4770407"/>
          </a:xfrm>
        </p:spPr>
        <p:txBody>
          <a:bodyPr/>
          <a:lstStyle/>
          <a:p>
            <a:r>
              <a:rPr lang="de-DE" sz="1800" b="1" dirty="0"/>
              <a:t>Schlussapotheke / Slogan / </a:t>
            </a:r>
            <a:r>
              <a:rPr lang="de-DE" sz="1800" b="1" dirty="0" err="1"/>
              <a:t>Wiedererkennungs</a:t>
            </a:r>
            <a:r>
              <a:rPr lang="de-DE" sz="1800" b="1" dirty="0"/>
              <a:t> Spruch / Marken – Claim</a:t>
            </a:r>
          </a:p>
          <a:p>
            <a:endParaRPr lang="de-DE" sz="1800" b="1" dirty="0"/>
          </a:p>
          <a:p>
            <a:pPr algn="l"/>
            <a:endParaRPr lang="de-DE" sz="1800" b="1" dirty="0"/>
          </a:p>
          <a:p>
            <a:pPr marL="0" indent="0" algn="ctr">
              <a:spcBef>
                <a:spcPts val="0"/>
              </a:spcBef>
              <a:buNone/>
            </a:pPr>
            <a:endParaRPr lang="de-DE" dirty="0"/>
          </a:p>
        </p:txBody>
      </p:sp>
      <p:pic>
        <p:nvPicPr>
          <p:cNvPr id="5" name="Inhaltsplatzhalter 6"/>
          <p:cNvPicPr>
            <a:picLocks noChangeAspect="1"/>
          </p:cNvPicPr>
          <p:nvPr/>
        </p:nvPicPr>
        <p:blipFill>
          <a:blip r:embed="rId2"/>
          <a:stretch>
            <a:fillRect/>
          </a:stretch>
        </p:blipFill>
        <p:spPr>
          <a:xfrm>
            <a:off x="1916766" y="1588617"/>
            <a:ext cx="8769659" cy="4380862"/>
          </a:xfrm>
          <a:prstGeom prst="rect">
            <a:avLst/>
          </a:prstGeom>
        </p:spPr>
      </p:pic>
      <p:sp>
        <p:nvSpPr>
          <p:cNvPr id="4" name="Textfeld 3"/>
          <p:cNvSpPr txBox="1"/>
          <p:nvPr/>
        </p:nvSpPr>
        <p:spPr>
          <a:xfrm>
            <a:off x="845389" y="6323162"/>
            <a:ext cx="10912415"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21280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4770407"/>
          </a:xfrm>
        </p:spPr>
        <p:txBody>
          <a:bodyPr/>
          <a:lstStyle/>
          <a:p>
            <a:pPr>
              <a:lnSpc>
                <a:spcPct val="150000"/>
              </a:lnSpc>
            </a:pPr>
            <a:r>
              <a:rPr lang="de-DE" sz="2000" b="1" dirty="0"/>
              <a:t>The </a:t>
            </a:r>
            <a:r>
              <a:rPr lang="de-DE" sz="2000" b="1" dirty="0" err="1"/>
              <a:t>first</a:t>
            </a:r>
            <a:r>
              <a:rPr lang="de-DE" sz="2000" b="1" dirty="0"/>
              <a:t> </a:t>
            </a:r>
            <a:r>
              <a:rPr lang="de-DE" sz="2000" b="1" dirty="0" err="1"/>
              <a:t>and</a:t>
            </a:r>
            <a:r>
              <a:rPr lang="de-DE" sz="2000" b="1" dirty="0"/>
              <a:t> </a:t>
            </a:r>
            <a:r>
              <a:rPr lang="de-DE" sz="2000" b="1" dirty="0" err="1"/>
              <a:t>the</a:t>
            </a:r>
            <a:r>
              <a:rPr lang="de-DE" sz="2000" b="1" dirty="0"/>
              <a:t> last </a:t>
            </a:r>
            <a:r>
              <a:rPr lang="de-DE" sz="2000" b="1" dirty="0" err="1"/>
              <a:t>impression</a:t>
            </a:r>
            <a:r>
              <a:rPr lang="de-DE" sz="2000" b="1" dirty="0"/>
              <a:t> – Origineller Einstieg / Nachhaltiger </a:t>
            </a:r>
            <a:r>
              <a:rPr lang="de-DE" sz="2000" b="1" dirty="0" err="1"/>
              <a:t>Schluß</a:t>
            </a:r>
            <a:endParaRPr lang="de-DE" sz="2000" b="1" dirty="0"/>
          </a:p>
          <a:p>
            <a:endParaRPr lang="de-DE" sz="1600" b="1" dirty="0"/>
          </a:p>
          <a:p>
            <a:endParaRPr lang="de-DE" sz="1600" b="1" dirty="0"/>
          </a:p>
          <a:p>
            <a:pPr marL="0" indent="0" algn="l">
              <a:spcBef>
                <a:spcPts val="0"/>
              </a:spcBef>
              <a:buNone/>
            </a:pPr>
            <a:endParaRPr lang="de-DE" dirty="0"/>
          </a:p>
        </p:txBody>
      </p:sp>
      <p:pic>
        <p:nvPicPr>
          <p:cNvPr id="4" name="Inhaltsplatzhalter 6"/>
          <p:cNvPicPr>
            <a:picLocks noChangeAspect="1"/>
          </p:cNvPicPr>
          <p:nvPr/>
        </p:nvPicPr>
        <p:blipFill>
          <a:blip r:embed="rId2"/>
          <a:stretch>
            <a:fillRect/>
          </a:stretch>
        </p:blipFill>
        <p:spPr>
          <a:xfrm>
            <a:off x="2014267" y="1857422"/>
            <a:ext cx="8445261" cy="3896397"/>
          </a:xfrm>
          <a:prstGeom prst="rect">
            <a:avLst/>
          </a:prstGeom>
        </p:spPr>
      </p:pic>
      <p:sp>
        <p:nvSpPr>
          <p:cNvPr id="5" name="Textfeld 4"/>
          <p:cNvSpPr txBox="1"/>
          <p:nvPr/>
        </p:nvSpPr>
        <p:spPr>
          <a:xfrm>
            <a:off x="940279" y="6280030"/>
            <a:ext cx="10593238"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37223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79894"/>
            <a:ext cx="9966960" cy="5279366"/>
          </a:xfrm>
        </p:spPr>
        <p:txBody>
          <a:bodyPr>
            <a:normAutofit fontScale="47500" lnSpcReduction="20000"/>
          </a:bodyPr>
          <a:lstStyle/>
          <a:p>
            <a:r>
              <a:rPr lang="de-DE" sz="5000" b="1" dirty="0"/>
              <a:t>4. LEGEN SIE DEN FOKUS AUF </a:t>
            </a:r>
            <a:r>
              <a:rPr lang="de-DE" sz="5000" b="1" u="sng" dirty="0"/>
              <a:t>EINE</a:t>
            </a:r>
            <a:r>
              <a:rPr lang="de-DE" sz="5000" b="1" dirty="0">
                <a:effectLst>
                  <a:outerShdw blurRad="38100" dist="38100" dir="2700000" algn="tl">
                    <a:srgbClr val="000000">
                      <a:alpha val="43137"/>
                    </a:srgbClr>
                  </a:outerShdw>
                </a:effectLst>
              </a:rPr>
              <a:t> </a:t>
            </a:r>
            <a:r>
              <a:rPr lang="de-DE" sz="5000" b="1" dirty="0"/>
              <a:t>KERNAUSSAGE BZW. IDEE</a:t>
            </a:r>
          </a:p>
          <a:p>
            <a:pPr marL="0" indent="0" algn="l">
              <a:lnSpc>
                <a:spcPct val="170000"/>
              </a:lnSpc>
              <a:spcBef>
                <a:spcPts val="0"/>
              </a:spcBef>
              <a:buNone/>
            </a:pPr>
            <a:endParaRPr lang="de-DE" sz="3000" dirty="0"/>
          </a:p>
          <a:p>
            <a:pPr algn="l">
              <a:lnSpc>
                <a:spcPct val="170000"/>
              </a:lnSpc>
            </a:pPr>
            <a:r>
              <a:rPr lang="de-DE" sz="3000" dirty="0"/>
              <a:t>Worüber sollten die Leute sprechen, nachdem Ihr Vortrag vorüber ist und sie in die Pause oder an ihren Arbeitsplatz zurückgehen? </a:t>
            </a:r>
          </a:p>
          <a:p>
            <a:pPr algn="l">
              <a:lnSpc>
                <a:spcPct val="170000"/>
              </a:lnSpc>
            </a:pPr>
            <a:r>
              <a:rPr lang="de-DE" sz="3000" b="1" dirty="0"/>
              <a:t>Die eine Botschaft und Kernaussage?</a:t>
            </a:r>
          </a:p>
          <a:p>
            <a:pPr algn="l">
              <a:lnSpc>
                <a:spcPct val="170000"/>
              </a:lnSpc>
            </a:pPr>
            <a:r>
              <a:rPr lang="de-DE" sz="3000" dirty="0"/>
              <a:t>Versuchen Sie möglichst nicht, mehrere Erlebnisse aus Ihrem Leben in einer Präsentation unterzubringen. </a:t>
            </a:r>
          </a:p>
          <a:p>
            <a:pPr algn="l">
              <a:lnSpc>
                <a:spcPct val="170000"/>
              </a:lnSpc>
            </a:pPr>
            <a:r>
              <a:rPr lang="de-DE" sz="3000" dirty="0"/>
              <a:t>Die Grundbedürfnisse ansprechen: </a:t>
            </a:r>
            <a:r>
              <a:rPr lang="de-DE" sz="3500" b="1" dirty="0"/>
              <a:t>Liebe und Zugehörigkeit, Lernen und Wachstum sowie Hoffnung und Veränderung. </a:t>
            </a:r>
          </a:p>
          <a:p>
            <a:pPr algn="l">
              <a:lnSpc>
                <a:spcPct val="170000"/>
              </a:lnSpc>
            </a:pPr>
            <a:r>
              <a:rPr lang="de-DE" sz="3500" b="1" dirty="0"/>
              <a:t>Eine starke, vereinende Idee. </a:t>
            </a:r>
          </a:p>
          <a:p>
            <a:pPr algn="l">
              <a:lnSpc>
                <a:spcPct val="170000"/>
              </a:lnSpc>
            </a:pPr>
            <a:r>
              <a:rPr lang="de-DE" sz="3000" dirty="0"/>
              <a:t>Ein Ereignis, eine Idee ist Bezugspunkt für den gesamten Vortrag. </a:t>
            </a:r>
          </a:p>
          <a:p>
            <a:pPr algn="l">
              <a:lnSpc>
                <a:spcPct val="170000"/>
              </a:lnSpc>
            </a:pPr>
            <a:r>
              <a:rPr lang="de-DE" sz="3000" dirty="0"/>
              <a:t>Fragen Sie sich zum Beispiel: </a:t>
            </a:r>
          </a:p>
          <a:p>
            <a:pPr algn="l">
              <a:lnSpc>
                <a:spcPct val="170000"/>
              </a:lnSpc>
            </a:pPr>
            <a:r>
              <a:rPr lang="de-DE" sz="3500" b="1" dirty="0"/>
              <a:t>Was war der glücklichste oder der traurigste Moment, was ist die wichtigste Lehre, die ich gezogen haben? </a:t>
            </a:r>
            <a:r>
              <a:rPr lang="de-DE" sz="3000" dirty="0"/>
              <a:t>Erst wenn Sie dieses Thema haben, entwickeln Sie Ihre Geschichte.</a:t>
            </a:r>
          </a:p>
          <a:p>
            <a:pPr marL="0" indent="0" algn="l">
              <a:spcBef>
                <a:spcPts val="0"/>
              </a:spcBef>
              <a:buNone/>
            </a:pPr>
            <a:endParaRPr lang="de-DE" dirty="0"/>
          </a:p>
        </p:txBody>
      </p:sp>
      <p:sp>
        <p:nvSpPr>
          <p:cNvPr id="5" name="Textfeld 4"/>
          <p:cNvSpPr txBox="1"/>
          <p:nvPr/>
        </p:nvSpPr>
        <p:spPr>
          <a:xfrm>
            <a:off x="897147" y="6349042"/>
            <a:ext cx="10498347"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6309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5331124"/>
          </a:xfrm>
        </p:spPr>
        <p:txBody>
          <a:bodyPr>
            <a:normAutofit fontScale="62500" lnSpcReduction="20000"/>
          </a:bodyPr>
          <a:lstStyle/>
          <a:p>
            <a:r>
              <a:rPr lang="de-DE" sz="3200" b="1" dirty="0"/>
              <a:t>5. TRETEN SIE MIT DEN EMOTIONEN DER ZUHÖRER IN VERBINDUNG</a:t>
            </a:r>
          </a:p>
          <a:p>
            <a:endParaRPr lang="de-DE" sz="2000" b="1" dirty="0"/>
          </a:p>
          <a:p>
            <a:endParaRPr lang="de-DE" sz="2000" b="1" dirty="0"/>
          </a:p>
          <a:p>
            <a:endParaRPr lang="de-DE" sz="2300" u="sng" dirty="0"/>
          </a:p>
          <a:p>
            <a:pPr algn="l"/>
            <a:r>
              <a:rPr lang="de-DE" sz="2300" b="1" u="sng" dirty="0"/>
              <a:t>Beide Gehirnhälften ansprechen.</a:t>
            </a:r>
          </a:p>
          <a:p>
            <a:pPr algn="l"/>
            <a:endParaRPr lang="de-DE" sz="2300" dirty="0"/>
          </a:p>
          <a:p>
            <a:pPr algn="l"/>
            <a:r>
              <a:rPr lang="de-DE" sz="2300" b="1" dirty="0"/>
              <a:t>Fakten, Daten, Strategien, Ratschläge und Techniken - linke Gehirnhälfte </a:t>
            </a:r>
            <a:endParaRPr lang="de-DE" sz="2300" dirty="0"/>
          </a:p>
          <a:p>
            <a:pPr algn="l"/>
            <a:endParaRPr lang="de-DE" sz="2300" dirty="0"/>
          </a:p>
          <a:p>
            <a:pPr algn="l"/>
            <a:r>
              <a:rPr lang="de-DE" sz="2300" b="1" dirty="0"/>
              <a:t>Geschichten und Handlungen - die emotionale rechte Hälfte </a:t>
            </a:r>
            <a:endParaRPr lang="de-DE" sz="2300" dirty="0"/>
          </a:p>
          <a:p>
            <a:pPr algn="l"/>
            <a:endParaRPr lang="de-DE" sz="2300" dirty="0"/>
          </a:p>
          <a:p>
            <a:pPr algn="l">
              <a:lnSpc>
                <a:spcPct val="170000"/>
              </a:lnSpc>
            </a:pPr>
            <a:r>
              <a:rPr lang="de-DE" sz="2300" dirty="0"/>
              <a:t>Zitieren Sie </a:t>
            </a:r>
            <a:r>
              <a:rPr lang="de-DE" sz="2300" b="1" dirty="0"/>
              <a:t>Fakten, um Ihre Glaubwürdigkeit </a:t>
            </a:r>
            <a:r>
              <a:rPr lang="de-DE" sz="2300" dirty="0"/>
              <a:t>zu demonstrieren und die </a:t>
            </a:r>
            <a:r>
              <a:rPr lang="de-DE" sz="2300" b="1" dirty="0"/>
              <a:t>skeptische linke Gehirnhälfte </a:t>
            </a:r>
            <a:r>
              <a:rPr lang="de-DE" sz="2300" dirty="0"/>
              <a:t>zu überzeugen. </a:t>
            </a:r>
          </a:p>
          <a:p>
            <a:pPr algn="l">
              <a:lnSpc>
                <a:spcPct val="170000"/>
              </a:lnSpc>
            </a:pPr>
            <a:r>
              <a:rPr lang="de-DE" sz="2300" dirty="0"/>
              <a:t>Kombinieren Sie </a:t>
            </a:r>
            <a:r>
              <a:rPr lang="de-DE" sz="2300" b="1" dirty="0"/>
              <a:t>Fakten mit emotionalen Geschichten, </a:t>
            </a:r>
            <a:r>
              <a:rPr lang="de-DE" sz="2300" dirty="0"/>
              <a:t>um die </a:t>
            </a:r>
            <a:r>
              <a:rPr lang="de-DE" sz="2300" b="1" dirty="0"/>
              <a:t>rechte Gehirnhälfte </a:t>
            </a:r>
            <a:r>
              <a:rPr lang="de-DE" sz="2300" dirty="0"/>
              <a:t>anzusprechen. </a:t>
            </a:r>
          </a:p>
          <a:p>
            <a:pPr algn="l">
              <a:lnSpc>
                <a:spcPct val="170000"/>
              </a:lnSpc>
            </a:pPr>
            <a:r>
              <a:rPr lang="de-DE" sz="2300" dirty="0"/>
              <a:t>Setzen Sie Statistiken so ein, dass Sie einen emotionalen Bezug zum Zuhörer schaffen. </a:t>
            </a:r>
          </a:p>
          <a:p>
            <a:pPr algn="l">
              <a:lnSpc>
                <a:spcPct val="170000"/>
              </a:lnSpc>
            </a:pPr>
            <a:endParaRPr lang="de-DE" sz="2300" dirty="0"/>
          </a:p>
          <a:p>
            <a:pPr algn="l">
              <a:lnSpc>
                <a:spcPct val="170000"/>
              </a:lnSpc>
            </a:pPr>
            <a:r>
              <a:rPr lang="de-DE" sz="2300" b="1" dirty="0"/>
              <a:t>Sagen Sie nicht </a:t>
            </a:r>
          </a:p>
          <a:p>
            <a:pPr algn="l">
              <a:lnSpc>
                <a:spcPct val="170000"/>
              </a:lnSpc>
            </a:pPr>
            <a:r>
              <a:rPr lang="de-DE" sz="2300" b="1" dirty="0"/>
              <a:t>„20 Millionen Deutsche leiden an Herzkrankheiten“, </a:t>
            </a:r>
          </a:p>
          <a:p>
            <a:pPr algn="l">
              <a:lnSpc>
                <a:spcPct val="170000"/>
              </a:lnSpc>
            </a:pPr>
            <a:r>
              <a:rPr lang="de-DE" sz="2300" b="1" dirty="0"/>
              <a:t>sondern </a:t>
            </a:r>
          </a:p>
          <a:p>
            <a:pPr algn="l">
              <a:lnSpc>
                <a:spcPct val="170000"/>
              </a:lnSpc>
            </a:pPr>
            <a:r>
              <a:rPr lang="de-DE" sz="2300" b="1" dirty="0"/>
              <a:t>„Schauen Sie sich hier im Raum um. Einer von Vier hier ist herzkrank und wird daran sterben.“ </a:t>
            </a:r>
          </a:p>
          <a:p>
            <a:pPr algn="l">
              <a:lnSpc>
                <a:spcPct val="150000"/>
              </a:lnSpc>
            </a:pPr>
            <a:r>
              <a:rPr lang="de-DE" sz="2300" dirty="0"/>
              <a:t>Scheuen Sie sich nicht davor, Ihre </a:t>
            </a:r>
            <a:r>
              <a:rPr lang="de-DE" sz="2300" b="1" dirty="0"/>
              <a:t>Zuhörer zum Lachen oder Weinen </a:t>
            </a:r>
            <a:r>
              <a:rPr lang="de-DE" sz="2300" dirty="0"/>
              <a:t>zu bringen. Nur weil ein Thema ernst ist, heißt es nicht, dass die Zuhörer nicht zwischendurch lachen dürfen.</a:t>
            </a:r>
          </a:p>
          <a:p>
            <a:pPr algn="l"/>
            <a:endParaRPr lang="de-DE" sz="2000" b="1" dirty="0"/>
          </a:p>
          <a:p>
            <a:pPr marL="0" indent="0" algn="ctr">
              <a:spcBef>
                <a:spcPts val="0"/>
              </a:spcBef>
              <a:buNone/>
            </a:pPr>
            <a:endParaRPr lang="de-DE" dirty="0"/>
          </a:p>
        </p:txBody>
      </p:sp>
      <p:sp>
        <p:nvSpPr>
          <p:cNvPr id="4" name="Textfeld 3"/>
          <p:cNvSpPr txBox="1"/>
          <p:nvPr/>
        </p:nvSpPr>
        <p:spPr>
          <a:xfrm>
            <a:off x="862642" y="6271404"/>
            <a:ext cx="10610490"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195924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2520" y="414068"/>
            <a:ext cx="9966960" cy="293298"/>
          </a:xfrm>
        </p:spPr>
        <p:txBody>
          <a:bodyPr/>
          <a:lstStyle/>
          <a:p>
            <a:r>
              <a:rPr lang="de-DE" sz="2800" dirty="0"/>
              <a:t>ZEHN GOLDENE REGELN FÜR GUTE PRÄSENTATIONEN</a:t>
            </a:r>
          </a:p>
        </p:txBody>
      </p:sp>
      <p:sp>
        <p:nvSpPr>
          <p:cNvPr id="3" name="Untertitel 2"/>
          <p:cNvSpPr>
            <a:spLocks noGrp="1"/>
          </p:cNvSpPr>
          <p:nvPr>
            <p:ph type="subTitle" idx="1"/>
          </p:nvPr>
        </p:nvSpPr>
        <p:spPr>
          <a:xfrm>
            <a:off x="1112520" y="845389"/>
            <a:ext cx="9966960" cy="5822830"/>
          </a:xfrm>
        </p:spPr>
        <p:txBody>
          <a:bodyPr>
            <a:normAutofit/>
          </a:bodyPr>
          <a:lstStyle/>
          <a:p>
            <a:r>
              <a:rPr lang="de-DE" b="1" dirty="0"/>
              <a:t>6. MACHEN SIE DAS KOMPLEXE EINFACH</a:t>
            </a:r>
          </a:p>
          <a:p>
            <a:endParaRPr lang="de-DE" b="1" dirty="0"/>
          </a:p>
          <a:p>
            <a:pPr algn="l">
              <a:lnSpc>
                <a:spcPct val="160000"/>
              </a:lnSpc>
            </a:pPr>
            <a:r>
              <a:rPr lang="de-DE" sz="1700" dirty="0"/>
              <a:t>Beispiele, konkret sein.</a:t>
            </a:r>
          </a:p>
          <a:p>
            <a:pPr algn="l">
              <a:lnSpc>
                <a:spcPct val="160000"/>
              </a:lnSpc>
            </a:pPr>
            <a:r>
              <a:rPr lang="de-DE" sz="1700" b="1" dirty="0"/>
              <a:t>Visuelle Wörter und Metaphern. </a:t>
            </a:r>
          </a:p>
          <a:p>
            <a:pPr algn="l">
              <a:lnSpc>
                <a:spcPct val="160000"/>
              </a:lnSpc>
            </a:pPr>
            <a:r>
              <a:rPr lang="de-DE" sz="1700" dirty="0"/>
              <a:t>Wenn Sie zum Beispiel über den zu hohen Fleischkonsum sprechen und warum Sie und andere dennoch nicht Vegetarier geworden sind, </a:t>
            </a:r>
          </a:p>
          <a:p>
            <a:pPr algn="l">
              <a:lnSpc>
                <a:spcPct val="160000"/>
              </a:lnSpc>
            </a:pPr>
            <a:r>
              <a:rPr lang="de-DE" sz="1700" dirty="0"/>
              <a:t>Nicht: „Das Thema stellt die Menschheit vor große </a:t>
            </a:r>
          </a:p>
          <a:p>
            <a:pPr algn="l">
              <a:lnSpc>
                <a:spcPct val="160000"/>
              </a:lnSpc>
            </a:pPr>
            <a:r>
              <a:rPr lang="de-DE" sz="1700" dirty="0"/>
              <a:t>Herausforderungen“ und „zu viele Menschen essen noch Fleisch“, </a:t>
            </a:r>
          </a:p>
          <a:p>
            <a:pPr algn="l">
              <a:lnSpc>
                <a:spcPct val="160000"/>
              </a:lnSpc>
            </a:pPr>
            <a:r>
              <a:rPr lang="de-DE" sz="1700" dirty="0"/>
              <a:t>sondern </a:t>
            </a:r>
            <a:r>
              <a:rPr lang="de-DE" sz="1700" b="1" dirty="0"/>
              <a:t>persönlich:</a:t>
            </a:r>
          </a:p>
          <a:p>
            <a:pPr algn="l">
              <a:lnSpc>
                <a:spcPct val="160000"/>
              </a:lnSpc>
            </a:pPr>
            <a:r>
              <a:rPr lang="de-DE" sz="1700" dirty="0"/>
              <a:t>„Ich wusste das alles, aber dennoch war ich irgendwie nicht bereit, </a:t>
            </a:r>
          </a:p>
          <a:p>
            <a:pPr algn="l">
              <a:lnSpc>
                <a:spcPct val="160000"/>
              </a:lnSpc>
            </a:pPr>
            <a:r>
              <a:rPr lang="de-DE" sz="1700" dirty="0"/>
              <a:t>das Fleischessen ganz aufzugeben. </a:t>
            </a:r>
          </a:p>
          <a:p>
            <a:pPr algn="l"/>
            <a:endParaRPr lang="de-DE" sz="1700" dirty="0"/>
          </a:p>
          <a:p>
            <a:pPr algn="l"/>
            <a:r>
              <a:rPr lang="de-DE" sz="1700" dirty="0"/>
              <a:t>Stellen Sie sich jetzt vor: Ihr letzter Hamburger.“</a:t>
            </a:r>
          </a:p>
          <a:p>
            <a:pPr algn="l"/>
            <a:endParaRPr lang="de-DE" dirty="0"/>
          </a:p>
          <a:p>
            <a:pPr marL="0" indent="0" algn="l">
              <a:spcBef>
                <a:spcPts val="0"/>
              </a:spcBef>
              <a:buNone/>
            </a:pPr>
            <a:endParaRPr lang="de-DE" dirty="0"/>
          </a:p>
        </p:txBody>
      </p:sp>
      <p:pic>
        <p:nvPicPr>
          <p:cNvPr id="4" name="Grafik 3"/>
          <p:cNvPicPr>
            <a:picLocks noChangeAspect="1"/>
          </p:cNvPicPr>
          <p:nvPr/>
        </p:nvPicPr>
        <p:blipFill>
          <a:blip r:embed="rId2"/>
          <a:stretch>
            <a:fillRect/>
          </a:stretch>
        </p:blipFill>
        <p:spPr>
          <a:xfrm>
            <a:off x="9273396" y="2861503"/>
            <a:ext cx="1923554" cy="1664614"/>
          </a:xfrm>
          <a:prstGeom prst="rect">
            <a:avLst/>
          </a:prstGeom>
        </p:spPr>
      </p:pic>
      <p:sp>
        <p:nvSpPr>
          <p:cNvPr id="5" name="Textfeld 4"/>
          <p:cNvSpPr txBox="1"/>
          <p:nvPr/>
        </p:nvSpPr>
        <p:spPr>
          <a:xfrm>
            <a:off x="1112520" y="6383547"/>
            <a:ext cx="10334596" cy="261610"/>
          </a:xfrm>
          <a:prstGeom prst="rect">
            <a:avLst/>
          </a:prstGeom>
          <a:noFill/>
        </p:spPr>
        <p:txBody>
          <a:bodyPr wrap="square" rtlCol="0">
            <a:spAutoFit/>
          </a:bodyPr>
          <a:lstStyle/>
          <a:p>
            <a:pPr algn="ctr"/>
            <a:r>
              <a:rPr lang="de-DE" sz="1100" dirty="0"/>
              <a:t>Susanne Schwab, Modul Moderation und Präsentation, POWER POINT Präsentation zum Thema: Zehn Goldene Regeln für gute Präsentationen, November 2016</a:t>
            </a:r>
          </a:p>
        </p:txBody>
      </p:sp>
    </p:spTree>
    <p:extLst>
      <p:ext uri="{BB962C8B-B14F-4D97-AF65-F5344CB8AC3E}">
        <p14:creationId xmlns:p14="http://schemas.microsoft.com/office/powerpoint/2010/main" val="4327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Blu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80E2-BC63-4DD4-B0C8-1971B89A2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mit durchscheinendem blauem Rahmen (Breitbild)</Template>
  <TotalTime>0</TotalTime>
  <Words>2749</Words>
  <Application>Microsoft Office PowerPoint</Application>
  <PresentationFormat>Breitbild</PresentationFormat>
  <Paragraphs>291</Paragraphs>
  <Slides>24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24</vt:i4>
      </vt:variant>
    </vt:vector>
  </HeadingPairs>
  <TitlesOfParts>
    <vt:vector size="27" baseType="lpstr">
      <vt:lpstr>Arial</vt:lpstr>
      <vt:lpstr>Constantia</vt:lpstr>
      <vt:lpstr>Sheer Blue 16x9</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lpstr>ZEHN GOLDENE REGELN FÜR GUTE PRÄSENTATIONEN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2016-10-19T20:27:43Z</dcterms:created>
  <dcterms:modified xsi:type="dcterms:W3CDTF">2016-11-20T19:56:21Z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TC032134699991</vt:lpwstr>
  </property>
</Properties>
</file>